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70" r:id="rId3"/>
    <p:sldId id="257" r:id="rId4"/>
    <p:sldId id="258" r:id="rId5"/>
    <p:sldId id="269" r:id="rId6"/>
    <p:sldId id="284" r:id="rId7"/>
    <p:sldId id="308" r:id="rId8"/>
    <p:sldId id="259" r:id="rId9"/>
    <p:sldId id="260" r:id="rId10"/>
    <p:sldId id="261" r:id="rId11"/>
    <p:sldId id="262" r:id="rId12"/>
    <p:sldId id="278" r:id="rId13"/>
    <p:sldId id="263" r:id="rId14"/>
    <p:sldId id="264" r:id="rId15"/>
    <p:sldId id="265" r:id="rId16"/>
    <p:sldId id="305" r:id="rId17"/>
    <p:sldId id="266" r:id="rId18"/>
    <p:sldId id="267" r:id="rId19"/>
    <p:sldId id="268" r:id="rId20"/>
    <p:sldId id="286" r:id="rId21"/>
    <p:sldId id="302" r:id="rId22"/>
    <p:sldId id="287" r:id="rId23"/>
    <p:sldId id="272" r:id="rId24"/>
    <p:sldId id="279" r:id="rId25"/>
    <p:sldId id="303" r:id="rId26"/>
    <p:sldId id="288" r:id="rId27"/>
    <p:sldId id="310" r:id="rId28"/>
    <p:sldId id="299" r:id="rId29"/>
    <p:sldId id="289" r:id="rId30"/>
    <p:sldId id="298" r:id="rId31"/>
    <p:sldId id="273" r:id="rId32"/>
    <p:sldId id="280" r:id="rId33"/>
    <p:sldId id="281" r:id="rId34"/>
    <p:sldId id="290" r:id="rId35"/>
    <p:sldId id="297" r:id="rId36"/>
    <p:sldId id="312" r:id="rId37"/>
    <p:sldId id="291" r:id="rId38"/>
    <p:sldId id="306" r:id="rId39"/>
    <p:sldId id="292" r:id="rId40"/>
    <p:sldId id="293" r:id="rId41"/>
    <p:sldId id="294" r:id="rId42"/>
    <p:sldId id="296" r:id="rId43"/>
    <p:sldId id="274" r:id="rId44"/>
    <p:sldId id="275" r:id="rId45"/>
    <p:sldId id="309" r:id="rId46"/>
    <p:sldId id="271" r:id="rId47"/>
    <p:sldId id="276" r:id="rId48"/>
    <p:sldId id="277" r:id="rId49"/>
    <p:sldId id="283" r:id="rId50"/>
    <p:sldId id="300" r:id="rId51"/>
    <p:sldId id="304" r:id="rId52"/>
    <p:sldId id="311" r:id="rId53"/>
    <p:sldId id="313" r:id="rId54"/>
    <p:sldId id="307"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C76F6"/>
    <a:srgbClr val="6017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3" autoAdjust="0"/>
    <p:restoredTop sz="94660"/>
  </p:normalViewPr>
  <p:slideViewPr>
    <p:cSldViewPr snapToGrid="0">
      <p:cViewPr varScale="1">
        <p:scale>
          <a:sx n="91" d="100"/>
          <a:sy n="91" d="100"/>
        </p:scale>
        <p:origin x="53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svg"/><Relationship Id="rId1" Type="http://schemas.openxmlformats.org/officeDocument/2006/relationships/image" Target="../media/image35.png"/><Relationship Id="rId4" Type="http://schemas.openxmlformats.org/officeDocument/2006/relationships/image" Target="../media/image36.svg"/></Relationships>
</file>

<file path=ppt/diagrams/_rels/data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svg"/><Relationship Id="rId1" Type="http://schemas.openxmlformats.org/officeDocument/2006/relationships/image" Target="../media/image40.png"/><Relationship Id="rId6" Type="http://schemas.openxmlformats.org/officeDocument/2006/relationships/image" Target="../media/image44.svg"/><Relationship Id="rId5" Type="http://schemas.openxmlformats.org/officeDocument/2006/relationships/image" Target="../media/image42.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svg"/><Relationship Id="rId1" Type="http://schemas.openxmlformats.org/officeDocument/2006/relationships/image" Target="../media/image35.png"/><Relationship Id="rId4" Type="http://schemas.openxmlformats.org/officeDocument/2006/relationships/image" Target="../media/image3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svg"/><Relationship Id="rId1" Type="http://schemas.openxmlformats.org/officeDocument/2006/relationships/image" Target="../media/image40.png"/><Relationship Id="rId6" Type="http://schemas.openxmlformats.org/officeDocument/2006/relationships/image" Target="../media/image44.svg"/><Relationship Id="rId5" Type="http://schemas.openxmlformats.org/officeDocument/2006/relationships/image" Target="../media/image42.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02DF2E-0197-4530-9CD6-83FE1A79BAA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505A984-0AF9-4581-B58F-4861E9DA9B1A}">
      <dgm:prSet custT="1"/>
      <dgm:spPr/>
      <dgm:t>
        <a:bodyPr/>
        <a:lstStyle/>
        <a:p>
          <a:r>
            <a:rPr lang="en-US" sz="2800" dirty="0">
              <a:solidFill>
                <a:schemeClr val="tx1"/>
              </a:solidFill>
            </a:rPr>
            <a:t>Only four(4)centers offer organized neurosurgical services in Uganda.</a:t>
          </a:r>
        </a:p>
      </dgm:t>
    </dgm:pt>
    <dgm:pt modelId="{27239C4D-C065-4F4A-B1FC-E580CB1DB793}" type="parTrans" cxnId="{05768C6A-910E-4623-861E-429CABC1E1AD}">
      <dgm:prSet/>
      <dgm:spPr/>
      <dgm:t>
        <a:bodyPr/>
        <a:lstStyle/>
        <a:p>
          <a:endParaRPr lang="en-US" sz="2800">
            <a:solidFill>
              <a:schemeClr val="tx1"/>
            </a:solidFill>
          </a:endParaRPr>
        </a:p>
      </dgm:t>
    </dgm:pt>
    <dgm:pt modelId="{EF055D27-D4E0-4C71-8B11-68750F17C20F}" type="sibTrans" cxnId="{05768C6A-910E-4623-861E-429CABC1E1AD}">
      <dgm:prSet/>
      <dgm:spPr/>
      <dgm:t>
        <a:bodyPr/>
        <a:lstStyle/>
        <a:p>
          <a:endParaRPr lang="en-US" sz="2800">
            <a:solidFill>
              <a:schemeClr val="tx1"/>
            </a:solidFill>
          </a:endParaRPr>
        </a:p>
      </dgm:t>
    </dgm:pt>
    <dgm:pt modelId="{FBC09558-DEE4-4A92-A3FA-EE2E42DA9778}">
      <dgm:prSet custT="1"/>
      <dgm:spPr/>
      <dgm:t>
        <a:bodyPr/>
        <a:lstStyle/>
        <a:p>
          <a:r>
            <a:rPr lang="en-US" sz="2800" dirty="0">
              <a:solidFill>
                <a:schemeClr val="tx1"/>
              </a:solidFill>
            </a:rPr>
            <a:t>More than 95% of the surgeons practicing in Kampala.</a:t>
          </a:r>
        </a:p>
      </dgm:t>
    </dgm:pt>
    <dgm:pt modelId="{61C3DA50-94CB-4979-8D12-562FC33DE333}" type="parTrans" cxnId="{7638CB44-05A6-438F-BFA5-09C5DF69497E}">
      <dgm:prSet/>
      <dgm:spPr/>
      <dgm:t>
        <a:bodyPr/>
        <a:lstStyle/>
        <a:p>
          <a:endParaRPr lang="en-US" sz="2800">
            <a:solidFill>
              <a:schemeClr val="tx1"/>
            </a:solidFill>
          </a:endParaRPr>
        </a:p>
      </dgm:t>
    </dgm:pt>
    <dgm:pt modelId="{A4106163-B7EC-4463-8AD9-CE296E782F33}" type="sibTrans" cxnId="{7638CB44-05A6-438F-BFA5-09C5DF69497E}">
      <dgm:prSet/>
      <dgm:spPr/>
      <dgm:t>
        <a:bodyPr/>
        <a:lstStyle/>
        <a:p>
          <a:endParaRPr lang="en-US" sz="2800">
            <a:solidFill>
              <a:schemeClr val="tx1"/>
            </a:solidFill>
          </a:endParaRPr>
        </a:p>
      </dgm:t>
    </dgm:pt>
    <dgm:pt modelId="{BC77B3E0-AA5D-4637-BC79-DE41A0B603AA}">
      <dgm:prSet custT="1"/>
      <dgm:spPr/>
      <dgm:t>
        <a:bodyPr/>
        <a:lstStyle/>
        <a:p>
          <a:r>
            <a:rPr lang="en-US" sz="2800">
              <a:solidFill>
                <a:schemeClr val="tx1"/>
              </a:solidFill>
            </a:rPr>
            <a:t>Six(6) neurosurgeons outside Buganda</a:t>
          </a:r>
        </a:p>
      </dgm:t>
    </dgm:pt>
    <dgm:pt modelId="{64A56233-AD67-4B44-B808-D7D41FC248F1}" type="parTrans" cxnId="{1828B0D8-59E3-4120-89A5-F3E420A09894}">
      <dgm:prSet/>
      <dgm:spPr/>
      <dgm:t>
        <a:bodyPr/>
        <a:lstStyle/>
        <a:p>
          <a:endParaRPr lang="en-US" sz="2800">
            <a:solidFill>
              <a:schemeClr val="tx1"/>
            </a:solidFill>
          </a:endParaRPr>
        </a:p>
      </dgm:t>
    </dgm:pt>
    <dgm:pt modelId="{9E1C64BA-5CE5-47A5-90F2-43A654D31230}" type="sibTrans" cxnId="{1828B0D8-59E3-4120-89A5-F3E420A09894}">
      <dgm:prSet/>
      <dgm:spPr/>
      <dgm:t>
        <a:bodyPr/>
        <a:lstStyle/>
        <a:p>
          <a:endParaRPr lang="en-US" sz="2800">
            <a:solidFill>
              <a:schemeClr val="tx1"/>
            </a:solidFill>
          </a:endParaRPr>
        </a:p>
      </dgm:t>
    </dgm:pt>
    <dgm:pt modelId="{587FFEDE-2AE0-4925-8CD8-11ACB2B84D61}" type="pres">
      <dgm:prSet presAssocID="{8A02DF2E-0197-4530-9CD6-83FE1A79BAA9}" presName="linear" presStyleCnt="0">
        <dgm:presLayoutVars>
          <dgm:animLvl val="lvl"/>
          <dgm:resizeHandles val="exact"/>
        </dgm:presLayoutVars>
      </dgm:prSet>
      <dgm:spPr/>
      <dgm:t>
        <a:bodyPr/>
        <a:lstStyle/>
        <a:p>
          <a:endParaRPr lang="en-US"/>
        </a:p>
      </dgm:t>
    </dgm:pt>
    <dgm:pt modelId="{18A9B33D-A172-4069-B191-3FF833BB9160}" type="pres">
      <dgm:prSet presAssocID="{B505A984-0AF9-4581-B58F-4861E9DA9B1A}" presName="parentText" presStyleLbl="node1" presStyleIdx="0" presStyleCnt="3">
        <dgm:presLayoutVars>
          <dgm:chMax val="0"/>
          <dgm:bulletEnabled val="1"/>
        </dgm:presLayoutVars>
      </dgm:prSet>
      <dgm:spPr/>
      <dgm:t>
        <a:bodyPr/>
        <a:lstStyle/>
        <a:p>
          <a:endParaRPr lang="en-US"/>
        </a:p>
      </dgm:t>
    </dgm:pt>
    <dgm:pt modelId="{E84D00C9-04CA-4A9D-978D-53FCB54BD154}" type="pres">
      <dgm:prSet presAssocID="{EF055D27-D4E0-4C71-8B11-68750F17C20F}" presName="spacer" presStyleCnt="0"/>
      <dgm:spPr/>
    </dgm:pt>
    <dgm:pt modelId="{1FF86497-06F5-4160-8385-A625D045F19A}" type="pres">
      <dgm:prSet presAssocID="{FBC09558-DEE4-4A92-A3FA-EE2E42DA9778}" presName="parentText" presStyleLbl="node1" presStyleIdx="1" presStyleCnt="3">
        <dgm:presLayoutVars>
          <dgm:chMax val="0"/>
          <dgm:bulletEnabled val="1"/>
        </dgm:presLayoutVars>
      </dgm:prSet>
      <dgm:spPr/>
      <dgm:t>
        <a:bodyPr/>
        <a:lstStyle/>
        <a:p>
          <a:endParaRPr lang="en-US"/>
        </a:p>
      </dgm:t>
    </dgm:pt>
    <dgm:pt modelId="{D4729D9D-0481-4160-91C9-6B99FF086AFF}" type="pres">
      <dgm:prSet presAssocID="{A4106163-B7EC-4463-8AD9-CE296E782F33}" presName="spacer" presStyleCnt="0"/>
      <dgm:spPr/>
    </dgm:pt>
    <dgm:pt modelId="{D2A2A499-E633-409A-9F80-A109A41DE89B}" type="pres">
      <dgm:prSet presAssocID="{BC77B3E0-AA5D-4637-BC79-DE41A0B603AA}" presName="parentText" presStyleLbl="node1" presStyleIdx="2" presStyleCnt="3">
        <dgm:presLayoutVars>
          <dgm:chMax val="0"/>
          <dgm:bulletEnabled val="1"/>
        </dgm:presLayoutVars>
      </dgm:prSet>
      <dgm:spPr/>
      <dgm:t>
        <a:bodyPr/>
        <a:lstStyle/>
        <a:p>
          <a:endParaRPr lang="en-US"/>
        </a:p>
      </dgm:t>
    </dgm:pt>
  </dgm:ptLst>
  <dgm:cxnLst>
    <dgm:cxn modelId="{73C9D789-237E-4E61-AF8E-AF7118169B41}" type="presOf" srcId="{8A02DF2E-0197-4530-9CD6-83FE1A79BAA9}" destId="{587FFEDE-2AE0-4925-8CD8-11ACB2B84D61}" srcOrd="0" destOrd="0" presId="urn:microsoft.com/office/officeart/2005/8/layout/vList2"/>
    <dgm:cxn modelId="{1828B0D8-59E3-4120-89A5-F3E420A09894}" srcId="{8A02DF2E-0197-4530-9CD6-83FE1A79BAA9}" destId="{BC77B3E0-AA5D-4637-BC79-DE41A0B603AA}" srcOrd="2" destOrd="0" parTransId="{64A56233-AD67-4B44-B808-D7D41FC248F1}" sibTransId="{9E1C64BA-5CE5-47A5-90F2-43A654D31230}"/>
    <dgm:cxn modelId="{7638CB44-05A6-438F-BFA5-09C5DF69497E}" srcId="{8A02DF2E-0197-4530-9CD6-83FE1A79BAA9}" destId="{FBC09558-DEE4-4A92-A3FA-EE2E42DA9778}" srcOrd="1" destOrd="0" parTransId="{61C3DA50-94CB-4979-8D12-562FC33DE333}" sibTransId="{A4106163-B7EC-4463-8AD9-CE296E782F33}"/>
    <dgm:cxn modelId="{05768C6A-910E-4623-861E-429CABC1E1AD}" srcId="{8A02DF2E-0197-4530-9CD6-83FE1A79BAA9}" destId="{B505A984-0AF9-4581-B58F-4861E9DA9B1A}" srcOrd="0" destOrd="0" parTransId="{27239C4D-C065-4F4A-B1FC-E580CB1DB793}" sibTransId="{EF055D27-D4E0-4C71-8B11-68750F17C20F}"/>
    <dgm:cxn modelId="{EC60F9C6-6434-4E94-93D7-451DAD796333}" type="presOf" srcId="{B505A984-0AF9-4581-B58F-4861E9DA9B1A}" destId="{18A9B33D-A172-4069-B191-3FF833BB9160}" srcOrd="0" destOrd="0" presId="urn:microsoft.com/office/officeart/2005/8/layout/vList2"/>
    <dgm:cxn modelId="{F11C2CE1-2FAB-4D99-8835-626A870B797D}" type="presOf" srcId="{FBC09558-DEE4-4A92-A3FA-EE2E42DA9778}" destId="{1FF86497-06F5-4160-8385-A625D045F19A}" srcOrd="0" destOrd="0" presId="urn:microsoft.com/office/officeart/2005/8/layout/vList2"/>
    <dgm:cxn modelId="{48CEE067-071B-4E19-97E5-87D41DF0CD4E}" type="presOf" srcId="{BC77B3E0-AA5D-4637-BC79-DE41A0B603AA}" destId="{D2A2A499-E633-409A-9F80-A109A41DE89B}" srcOrd="0" destOrd="0" presId="urn:microsoft.com/office/officeart/2005/8/layout/vList2"/>
    <dgm:cxn modelId="{9A718048-8AE1-4CB0-AB79-BFE7CB2A3BD1}" type="presParOf" srcId="{587FFEDE-2AE0-4925-8CD8-11ACB2B84D61}" destId="{18A9B33D-A172-4069-B191-3FF833BB9160}" srcOrd="0" destOrd="0" presId="urn:microsoft.com/office/officeart/2005/8/layout/vList2"/>
    <dgm:cxn modelId="{19DD23C6-14A0-46FE-AD95-92FDB2CFFA37}" type="presParOf" srcId="{587FFEDE-2AE0-4925-8CD8-11ACB2B84D61}" destId="{E84D00C9-04CA-4A9D-978D-53FCB54BD154}" srcOrd="1" destOrd="0" presId="urn:microsoft.com/office/officeart/2005/8/layout/vList2"/>
    <dgm:cxn modelId="{5B3951C7-7412-421A-BA1E-585B5596BB3E}" type="presParOf" srcId="{587FFEDE-2AE0-4925-8CD8-11ACB2B84D61}" destId="{1FF86497-06F5-4160-8385-A625D045F19A}" srcOrd="2" destOrd="0" presId="urn:microsoft.com/office/officeart/2005/8/layout/vList2"/>
    <dgm:cxn modelId="{A37342F7-E92F-404E-846E-D0C321430FB0}" type="presParOf" srcId="{587FFEDE-2AE0-4925-8CD8-11ACB2B84D61}" destId="{D4729D9D-0481-4160-91C9-6B99FF086AFF}" srcOrd="3" destOrd="0" presId="urn:microsoft.com/office/officeart/2005/8/layout/vList2"/>
    <dgm:cxn modelId="{38727B0B-F283-4246-A2BD-AFAA0EE33DB7}" type="presParOf" srcId="{587FFEDE-2AE0-4925-8CD8-11ACB2B84D61}" destId="{D2A2A499-E633-409A-9F80-A109A41DE89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1DF35B-6A83-48CB-A328-C24498ACCCC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E9E3335-A986-4E64-81B8-67EA6B48D820}">
      <dgm:prSet/>
      <dgm:spPr/>
      <dgm:t>
        <a:bodyPr/>
        <a:lstStyle/>
        <a:p>
          <a:pPr>
            <a:lnSpc>
              <a:spcPct val="100000"/>
            </a:lnSpc>
          </a:pPr>
          <a:r>
            <a:rPr lang="en-US" dirty="0"/>
            <a:t>Number of Graduates: 10, since </a:t>
          </a:r>
          <a:r>
            <a:rPr lang="en-US" dirty="0" smtClean="0"/>
            <a:t>2009 	in Uganda</a:t>
          </a:r>
          <a:endParaRPr lang="en-US" dirty="0"/>
        </a:p>
      </dgm:t>
    </dgm:pt>
    <dgm:pt modelId="{8E415120-0FDD-44E3-88FC-FE76BF5DA457}" type="parTrans" cxnId="{9488D58E-015F-46EB-BBE0-C51CE1863F16}">
      <dgm:prSet/>
      <dgm:spPr/>
      <dgm:t>
        <a:bodyPr/>
        <a:lstStyle/>
        <a:p>
          <a:endParaRPr lang="en-US" sz="2400"/>
        </a:p>
      </dgm:t>
    </dgm:pt>
    <dgm:pt modelId="{2F1D6819-4BCD-44D8-8522-2BA3C31AEC99}" type="sibTrans" cxnId="{9488D58E-015F-46EB-BBE0-C51CE1863F16}">
      <dgm:prSet/>
      <dgm:spPr/>
      <dgm:t>
        <a:bodyPr/>
        <a:lstStyle/>
        <a:p>
          <a:endParaRPr lang="en-US"/>
        </a:p>
      </dgm:t>
    </dgm:pt>
    <dgm:pt modelId="{A40592FE-1D7A-47D9-9813-235C30043789}">
      <dgm:prSet/>
      <dgm:spPr/>
      <dgm:t>
        <a:bodyPr/>
        <a:lstStyle/>
        <a:p>
          <a:pPr>
            <a:lnSpc>
              <a:spcPct val="100000"/>
            </a:lnSpc>
          </a:pPr>
          <a:r>
            <a:rPr lang="en-US" dirty="0"/>
            <a:t>Current Number of Trainees: </a:t>
          </a:r>
        </a:p>
      </dgm:t>
    </dgm:pt>
    <dgm:pt modelId="{5BE0CD8A-E746-4012-A5FB-3DB34D489BFF}" type="parTrans" cxnId="{C896EE10-42DD-4E42-9ED7-737D739234DF}">
      <dgm:prSet/>
      <dgm:spPr/>
      <dgm:t>
        <a:bodyPr/>
        <a:lstStyle/>
        <a:p>
          <a:endParaRPr lang="en-US" sz="2400"/>
        </a:p>
      </dgm:t>
    </dgm:pt>
    <dgm:pt modelId="{C03B2E29-8962-4EED-A104-F7B9FB1D03CF}" type="sibTrans" cxnId="{C896EE10-42DD-4E42-9ED7-737D739234DF}">
      <dgm:prSet/>
      <dgm:spPr/>
      <dgm:t>
        <a:bodyPr/>
        <a:lstStyle/>
        <a:p>
          <a:endParaRPr lang="en-US"/>
        </a:p>
      </dgm:t>
    </dgm:pt>
    <dgm:pt modelId="{7DD673F8-75BE-4880-A415-95DAFB7BB19C}">
      <dgm:prSet custT="1"/>
      <dgm:spPr/>
      <dgm:t>
        <a:bodyPr/>
        <a:lstStyle/>
        <a:p>
          <a:pPr>
            <a:lnSpc>
              <a:spcPct val="100000"/>
            </a:lnSpc>
          </a:pPr>
          <a:r>
            <a:rPr lang="en-US" sz="2400" dirty="0"/>
            <a:t>9 in Mulago National Specialized Hospital</a:t>
          </a:r>
        </a:p>
      </dgm:t>
    </dgm:pt>
    <dgm:pt modelId="{03330C0E-B282-42CB-BAB1-369432BCAC8F}" type="parTrans" cxnId="{BD5626D6-00ED-4F7E-82F9-5E5E66A88A5A}">
      <dgm:prSet/>
      <dgm:spPr/>
      <dgm:t>
        <a:bodyPr/>
        <a:lstStyle/>
        <a:p>
          <a:endParaRPr lang="en-US" sz="2400"/>
        </a:p>
      </dgm:t>
    </dgm:pt>
    <dgm:pt modelId="{59806E32-47AE-4A39-A43C-24C7D38E0DFD}" type="sibTrans" cxnId="{BD5626D6-00ED-4F7E-82F9-5E5E66A88A5A}">
      <dgm:prSet/>
      <dgm:spPr/>
      <dgm:t>
        <a:bodyPr/>
        <a:lstStyle/>
        <a:p>
          <a:endParaRPr lang="en-US"/>
        </a:p>
      </dgm:t>
    </dgm:pt>
    <dgm:pt modelId="{2E55B34B-F678-407E-8879-CEB7389EB167}">
      <dgm:prSet custT="1"/>
      <dgm:spPr/>
      <dgm:t>
        <a:bodyPr/>
        <a:lstStyle/>
        <a:p>
          <a:pPr>
            <a:lnSpc>
              <a:spcPct val="100000"/>
            </a:lnSpc>
          </a:pPr>
          <a:r>
            <a:rPr lang="en-US" sz="2400"/>
            <a:t>5 in Mbarara RRH</a:t>
          </a:r>
        </a:p>
      </dgm:t>
    </dgm:pt>
    <dgm:pt modelId="{F5739CE4-DB56-469D-8516-12BBC5E157A3}" type="parTrans" cxnId="{AAB17853-D57B-4C10-9F45-45DE80778C37}">
      <dgm:prSet/>
      <dgm:spPr/>
      <dgm:t>
        <a:bodyPr/>
        <a:lstStyle/>
        <a:p>
          <a:endParaRPr lang="en-US" sz="2400"/>
        </a:p>
      </dgm:t>
    </dgm:pt>
    <dgm:pt modelId="{9603D064-9344-440F-8FFD-A889122E7710}" type="sibTrans" cxnId="{AAB17853-D57B-4C10-9F45-45DE80778C37}">
      <dgm:prSet/>
      <dgm:spPr/>
      <dgm:t>
        <a:bodyPr/>
        <a:lstStyle/>
        <a:p>
          <a:endParaRPr lang="en-US"/>
        </a:p>
      </dgm:t>
    </dgm:pt>
    <dgm:pt modelId="{A8FFABD1-1D41-4322-AF83-5273944A3E5F}" type="pres">
      <dgm:prSet presAssocID="{481DF35B-6A83-48CB-A328-C24498ACCCCB}" presName="root" presStyleCnt="0">
        <dgm:presLayoutVars>
          <dgm:dir/>
          <dgm:resizeHandles val="exact"/>
        </dgm:presLayoutVars>
      </dgm:prSet>
      <dgm:spPr/>
      <dgm:t>
        <a:bodyPr/>
        <a:lstStyle/>
        <a:p>
          <a:endParaRPr lang="en-US"/>
        </a:p>
      </dgm:t>
    </dgm:pt>
    <dgm:pt modelId="{9EDF46A3-B183-4E43-A41D-0A935B7D5F4A}" type="pres">
      <dgm:prSet presAssocID="{0E9E3335-A986-4E64-81B8-67EA6B48D820}" presName="compNode" presStyleCnt="0"/>
      <dgm:spPr/>
    </dgm:pt>
    <dgm:pt modelId="{AD080F50-FBDC-4F55-BAD1-BA96F5D67671}" type="pres">
      <dgm:prSet presAssocID="{0E9E3335-A986-4E64-81B8-67EA6B48D820}" presName="bgRect" presStyleLbl="bgShp" presStyleIdx="0" presStyleCnt="2"/>
      <dgm:spPr/>
    </dgm:pt>
    <dgm:pt modelId="{CFDD9410-BB02-48C9-A6E1-C4490EE18076}" type="pres">
      <dgm:prSet presAssocID="{0E9E3335-A986-4E64-81B8-67EA6B48D82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Diploma Roll"/>
        </a:ext>
      </dgm:extLst>
    </dgm:pt>
    <dgm:pt modelId="{D0559176-81FB-43D5-B4B9-337BDE05C4EE}" type="pres">
      <dgm:prSet presAssocID="{0E9E3335-A986-4E64-81B8-67EA6B48D820}" presName="spaceRect" presStyleCnt="0"/>
      <dgm:spPr/>
    </dgm:pt>
    <dgm:pt modelId="{DDE5E0EC-FDC8-41F9-9AF1-AA3C6C33C8BA}" type="pres">
      <dgm:prSet presAssocID="{0E9E3335-A986-4E64-81B8-67EA6B48D820}" presName="parTx" presStyleLbl="revTx" presStyleIdx="0" presStyleCnt="3">
        <dgm:presLayoutVars>
          <dgm:chMax val="0"/>
          <dgm:chPref val="0"/>
        </dgm:presLayoutVars>
      </dgm:prSet>
      <dgm:spPr/>
      <dgm:t>
        <a:bodyPr/>
        <a:lstStyle/>
        <a:p>
          <a:endParaRPr lang="en-US"/>
        </a:p>
      </dgm:t>
    </dgm:pt>
    <dgm:pt modelId="{F0C42C39-2909-42DE-93F7-D35C235AA84B}" type="pres">
      <dgm:prSet presAssocID="{2F1D6819-4BCD-44D8-8522-2BA3C31AEC99}" presName="sibTrans" presStyleCnt="0"/>
      <dgm:spPr/>
    </dgm:pt>
    <dgm:pt modelId="{2442A193-82AB-4412-AA65-6A6B80B1BC53}" type="pres">
      <dgm:prSet presAssocID="{A40592FE-1D7A-47D9-9813-235C30043789}" presName="compNode" presStyleCnt="0"/>
      <dgm:spPr/>
    </dgm:pt>
    <dgm:pt modelId="{6369E9C8-38B3-4EEE-B191-519E2CA6BC9F}" type="pres">
      <dgm:prSet presAssocID="{A40592FE-1D7A-47D9-9813-235C30043789}" presName="bgRect" presStyleLbl="bgShp" presStyleIdx="1" presStyleCnt="2"/>
      <dgm:spPr/>
    </dgm:pt>
    <dgm:pt modelId="{3262470A-1E78-4DAA-BE6E-7F19C5E360F8}" type="pres">
      <dgm:prSet presAssocID="{A40592FE-1D7A-47D9-9813-235C3004378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Hospital"/>
        </a:ext>
      </dgm:extLst>
    </dgm:pt>
    <dgm:pt modelId="{9198B454-C39F-4F48-8A0A-E50A47E12C9D}" type="pres">
      <dgm:prSet presAssocID="{A40592FE-1D7A-47D9-9813-235C30043789}" presName="spaceRect" presStyleCnt="0"/>
      <dgm:spPr/>
    </dgm:pt>
    <dgm:pt modelId="{0C79A2AA-8D75-4014-9607-DC7A564A66D1}" type="pres">
      <dgm:prSet presAssocID="{A40592FE-1D7A-47D9-9813-235C30043789}" presName="parTx" presStyleLbl="revTx" presStyleIdx="1" presStyleCnt="3" custLinFactNeighborX="-13955" custLinFactNeighborY="-821">
        <dgm:presLayoutVars>
          <dgm:chMax val="0"/>
          <dgm:chPref val="0"/>
        </dgm:presLayoutVars>
      </dgm:prSet>
      <dgm:spPr/>
      <dgm:t>
        <a:bodyPr/>
        <a:lstStyle/>
        <a:p>
          <a:endParaRPr lang="en-US"/>
        </a:p>
      </dgm:t>
    </dgm:pt>
    <dgm:pt modelId="{419B6B4F-CB99-47B1-B91F-36C23160B5A1}" type="pres">
      <dgm:prSet presAssocID="{A40592FE-1D7A-47D9-9813-235C30043789}" presName="desTx" presStyleLbl="revTx" presStyleIdx="2" presStyleCnt="3" custScaleX="183958">
        <dgm:presLayoutVars/>
      </dgm:prSet>
      <dgm:spPr/>
      <dgm:t>
        <a:bodyPr/>
        <a:lstStyle/>
        <a:p>
          <a:endParaRPr lang="en-US"/>
        </a:p>
      </dgm:t>
    </dgm:pt>
  </dgm:ptLst>
  <dgm:cxnLst>
    <dgm:cxn modelId="{AAB17853-D57B-4C10-9F45-45DE80778C37}" srcId="{A40592FE-1D7A-47D9-9813-235C30043789}" destId="{2E55B34B-F678-407E-8879-CEB7389EB167}" srcOrd="1" destOrd="0" parTransId="{F5739CE4-DB56-469D-8516-12BBC5E157A3}" sibTransId="{9603D064-9344-440F-8FFD-A889122E7710}"/>
    <dgm:cxn modelId="{F853C0C0-FD22-418B-9B75-E2A71784E6CC}" type="presOf" srcId="{0E9E3335-A986-4E64-81B8-67EA6B48D820}" destId="{DDE5E0EC-FDC8-41F9-9AF1-AA3C6C33C8BA}" srcOrd="0" destOrd="0" presId="urn:microsoft.com/office/officeart/2018/2/layout/IconVerticalSolidList"/>
    <dgm:cxn modelId="{7B1A56E2-A690-49F1-96B0-E281A47BBEDE}" type="presOf" srcId="{481DF35B-6A83-48CB-A328-C24498ACCCCB}" destId="{A8FFABD1-1D41-4322-AF83-5273944A3E5F}" srcOrd="0" destOrd="0" presId="urn:microsoft.com/office/officeart/2018/2/layout/IconVerticalSolidList"/>
    <dgm:cxn modelId="{BD5626D6-00ED-4F7E-82F9-5E5E66A88A5A}" srcId="{A40592FE-1D7A-47D9-9813-235C30043789}" destId="{7DD673F8-75BE-4880-A415-95DAFB7BB19C}" srcOrd="0" destOrd="0" parTransId="{03330C0E-B282-42CB-BAB1-369432BCAC8F}" sibTransId="{59806E32-47AE-4A39-A43C-24C7D38E0DFD}"/>
    <dgm:cxn modelId="{1F610EFE-7837-4692-A176-C5F321288AD5}" type="presOf" srcId="{7DD673F8-75BE-4880-A415-95DAFB7BB19C}" destId="{419B6B4F-CB99-47B1-B91F-36C23160B5A1}" srcOrd="0" destOrd="0" presId="urn:microsoft.com/office/officeart/2018/2/layout/IconVerticalSolidList"/>
    <dgm:cxn modelId="{43C099EA-6CDC-4AC3-ADCB-C055442AE031}" type="presOf" srcId="{A40592FE-1D7A-47D9-9813-235C30043789}" destId="{0C79A2AA-8D75-4014-9607-DC7A564A66D1}" srcOrd="0" destOrd="0" presId="urn:microsoft.com/office/officeart/2018/2/layout/IconVerticalSolidList"/>
    <dgm:cxn modelId="{9488D58E-015F-46EB-BBE0-C51CE1863F16}" srcId="{481DF35B-6A83-48CB-A328-C24498ACCCCB}" destId="{0E9E3335-A986-4E64-81B8-67EA6B48D820}" srcOrd="0" destOrd="0" parTransId="{8E415120-0FDD-44E3-88FC-FE76BF5DA457}" sibTransId="{2F1D6819-4BCD-44D8-8522-2BA3C31AEC99}"/>
    <dgm:cxn modelId="{C896EE10-42DD-4E42-9ED7-737D739234DF}" srcId="{481DF35B-6A83-48CB-A328-C24498ACCCCB}" destId="{A40592FE-1D7A-47D9-9813-235C30043789}" srcOrd="1" destOrd="0" parTransId="{5BE0CD8A-E746-4012-A5FB-3DB34D489BFF}" sibTransId="{C03B2E29-8962-4EED-A104-F7B9FB1D03CF}"/>
    <dgm:cxn modelId="{04660438-9059-42D8-A631-47B4EADD1C1B}" type="presOf" srcId="{2E55B34B-F678-407E-8879-CEB7389EB167}" destId="{419B6B4F-CB99-47B1-B91F-36C23160B5A1}" srcOrd="0" destOrd="1" presId="urn:microsoft.com/office/officeart/2018/2/layout/IconVerticalSolidList"/>
    <dgm:cxn modelId="{0431E6A1-BF17-4EC3-ACC6-844CFA0C55E4}" type="presParOf" srcId="{A8FFABD1-1D41-4322-AF83-5273944A3E5F}" destId="{9EDF46A3-B183-4E43-A41D-0A935B7D5F4A}" srcOrd="0" destOrd="0" presId="urn:microsoft.com/office/officeart/2018/2/layout/IconVerticalSolidList"/>
    <dgm:cxn modelId="{2F975504-C23D-484A-843A-6A100BE9743C}" type="presParOf" srcId="{9EDF46A3-B183-4E43-A41D-0A935B7D5F4A}" destId="{AD080F50-FBDC-4F55-BAD1-BA96F5D67671}" srcOrd="0" destOrd="0" presId="urn:microsoft.com/office/officeart/2018/2/layout/IconVerticalSolidList"/>
    <dgm:cxn modelId="{D0740EAF-4B7E-42ED-A40B-22135D42B7FD}" type="presParOf" srcId="{9EDF46A3-B183-4E43-A41D-0A935B7D5F4A}" destId="{CFDD9410-BB02-48C9-A6E1-C4490EE18076}" srcOrd="1" destOrd="0" presId="urn:microsoft.com/office/officeart/2018/2/layout/IconVerticalSolidList"/>
    <dgm:cxn modelId="{FB4AEEC7-17C5-400E-8F03-343D9A6AE585}" type="presParOf" srcId="{9EDF46A3-B183-4E43-A41D-0A935B7D5F4A}" destId="{D0559176-81FB-43D5-B4B9-337BDE05C4EE}" srcOrd="2" destOrd="0" presId="urn:microsoft.com/office/officeart/2018/2/layout/IconVerticalSolidList"/>
    <dgm:cxn modelId="{3D008B5C-D997-480A-AA32-84FDBEDE0629}" type="presParOf" srcId="{9EDF46A3-B183-4E43-A41D-0A935B7D5F4A}" destId="{DDE5E0EC-FDC8-41F9-9AF1-AA3C6C33C8BA}" srcOrd="3" destOrd="0" presId="urn:microsoft.com/office/officeart/2018/2/layout/IconVerticalSolidList"/>
    <dgm:cxn modelId="{0A9076FB-267C-497C-8B15-C7DCB7270E38}" type="presParOf" srcId="{A8FFABD1-1D41-4322-AF83-5273944A3E5F}" destId="{F0C42C39-2909-42DE-93F7-D35C235AA84B}" srcOrd="1" destOrd="0" presId="urn:microsoft.com/office/officeart/2018/2/layout/IconVerticalSolidList"/>
    <dgm:cxn modelId="{8A630A3C-B692-480F-AC37-7B456DDB1CE3}" type="presParOf" srcId="{A8FFABD1-1D41-4322-AF83-5273944A3E5F}" destId="{2442A193-82AB-4412-AA65-6A6B80B1BC53}" srcOrd="2" destOrd="0" presId="urn:microsoft.com/office/officeart/2018/2/layout/IconVerticalSolidList"/>
    <dgm:cxn modelId="{A83C49DA-06B7-4708-B08F-2EBBB07F62DF}" type="presParOf" srcId="{2442A193-82AB-4412-AA65-6A6B80B1BC53}" destId="{6369E9C8-38B3-4EEE-B191-519E2CA6BC9F}" srcOrd="0" destOrd="0" presId="urn:microsoft.com/office/officeart/2018/2/layout/IconVerticalSolidList"/>
    <dgm:cxn modelId="{51A67EF5-A99C-461F-AC4E-BBBA2A864513}" type="presParOf" srcId="{2442A193-82AB-4412-AA65-6A6B80B1BC53}" destId="{3262470A-1E78-4DAA-BE6E-7F19C5E360F8}" srcOrd="1" destOrd="0" presId="urn:microsoft.com/office/officeart/2018/2/layout/IconVerticalSolidList"/>
    <dgm:cxn modelId="{0B2C2197-2205-42DD-A95B-353B80CAD6D1}" type="presParOf" srcId="{2442A193-82AB-4412-AA65-6A6B80B1BC53}" destId="{9198B454-C39F-4F48-8A0A-E50A47E12C9D}" srcOrd="2" destOrd="0" presId="urn:microsoft.com/office/officeart/2018/2/layout/IconVerticalSolidList"/>
    <dgm:cxn modelId="{9F37CE37-DC55-41F9-8E28-B27F52384B25}" type="presParOf" srcId="{2442A193-82AB-4412-AA65-6A6B80B1BC53}" destId="{0C79A2AA-8D75-4014-9607-DC7A564A66D1}" srcOrd="3" destOrd="0" presId="urn:microsoft.com/office/officeart/2018/2/layout/IconVerticalSolidList"/>
    <dgm:cxn modelId="{119F50D3-D50B-4A3A-A52D-C9DA37CD0C57}" type="presParOf" srcId="{2442A193-82AB-4412-AA65-6A6B80B1BC53}" destId="{419B6B4F-CB99-47B1-B91F-36C23160B5A1}"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A1B780-35E0-4765-91CB-863CF7385B39}" type="doc">
      <dgm:prSet loTypeId="urn:microsoft.com/office/officeart/2005/8/layout/default" loCatId="list" qsTypeId="urn:microsoft.com/office/officeart/2005/8/quickstyle/simple1" qsCatId="simple" csTypeId="urn:microsoft.com/office/officeart/2005/8/colors/accent0_3" csCatId="mainScheme"/>
      <dgm:spPr/>
      <dgm:t>
        <a:bodyPr/>
        <a:lstStyle/>
        <a:p>
          <a:endParaRPr lang="en-US"/>
        </a:p>
      </dgm:t>
    </dgm:pt>
    <dgm:pt modelId="{7442FAFF-5065-4120-8E0D-F8E1142BD58A}">
      <dgm:prSet/>
      <dgm:spPr/>
      <dgm:t>
        <a:bodyPr/>
        <a:lstStyle/>
        <a:p>
          <a:r>
            <a:rPr lang="en-US" b="1" u="sng"/>
            <a:t>Levels</a:t>
          </a:r>
          <a:endParaRPr lang="en-US"/>
        </a:p>
      </dgm:t>
    </dgm:pt>
    <dgm:pt modelId="{7208D758-6E04-4C13-AE55-7B33990E89A0}" type="parTrans" cxnId="{A9443A2B-0210-4184-86F5-ED4013B3AB27}">
      <dgm:prSet/>
      <dgm:spPr/>
      <dgm:t>
        <a:bodyPr/>
        <a:lstStyle/>
        <a:p>
          <a:endParaRPr lang="en-US"/>
        </a:p>
      </dgm:t>
    </dgm:pt>
    <dgm:pt modelId="{DB8092DC-0B19-4CB5-935B-CAA53B800623}" type="sibTrans" cxnId="{A9443A2B-0210-4184-86F5-ED4013B3AB27}">
      <dgm:prSet/>
      <dgm:spPr/>
      <dgm:t>
        <a:bodyPr/>
        <a:lstStyle/>
        <a:p>
          <a:endParaRPr lang="en-US"/>
        </a:p>
      </dgm:t>
    </dgm:pt>
    <dgm:pt modelId="{F9B9A34A-7ACE-49E8-8C0E-A230BCCFB526}">
      <dgm:prSet/>
      <dgm:spPr/>
      <dgm:t>
        <a:bodyPr/>
        <a:lstStyle/>
        <a:p>
          <a:r>
            <a:rPr lang="en-US"/>
            <a:t>Institutional </a:t>
          </a:r>
        </a:p>
      </dgm:t>
    </dgm:pt>
    <dgm:pt modelId="{DCCEDB30-AA71-466A-B271-5E974F8CD673}" type="parTrans" cxnId="{C14C31BA-26A5-423A-BC58-5270077A5475}">
      <dgm:prSet/>
      <dgm:spPr/>
      <dgm:t>
        <a:bodyPr/>
        <a:lstStyle/>
        <a:p>
          <a:endParaRPr lang="en-US"/>
        </a:p>
      </dgm:t>
    </dgm:pt>
    <dgm:pt modelId="{63B14855-F473-4757-BF68-B80781298239}" type="sibTrans" cxnId="{C14C31BA-26A5-423A-BC58-5270077A5475}">
      <dgm:prSet/>
      <dgm:spPr/>
      <dgm:t>
        <a:bodyPr/>
        <a:lstStyle/>
        <a:p>
          <a:endParaRPr lang="en-US"/>
        </a:p>
      </dgm:t>
    </dgm:pt>
    <dgm:pt modelId="{5D670D1A-3D62-408B-80E4-F429A93420BD}">
      <dgm:prSet/>
      <dgm:spPr/>
      <dgm:t>
        <a:bodyPr/>
        <a:lstStyle/>
        <a:p>
          <a:r>
            <a:rPr lang="en-US"/>
            <a:t>Individual </a:t>
          </a:r>
        </a:p>
      </dgm:t>
    </dgm:pt>
    <dgm:pt modelId="{C9D4698F-FB54-4E59-A37C-C0FACBE03C1F}" type="parTrans" cxnId="{3FAB50D6-6EFD-44E9-AFC2-B15E7BBF2C24}">
      <dgm:prSet/>
      <dgm:spPr/>
      <dgm:t>
        <a:bodyPr/>
        <a:lstStyle/>
        <a:p>
          <a:endParaRPr lang="en-US"/>
        </a:p>
      </dgm:t>
    </dgm:pt>
    <dgm:pt modelId="{F9C4574A-954C-4DA7-A38F-10DC312955B3}" type="sibTrans" cxnId="{3FAB50D6-6EFD-44E9-AFC2-B15E7BBF2C24}">
      <dgm:prSet/>
      <dgm:spPr/>
      <dgm:t>
        <a:bodyPr/>
        <a:lstStyle/>
        <a:p>
          <a:endParaRPr lang="en-US"/>
        </a:p>
      </dgm:t>
    </dgm:pt>
    <dgm:pt modelId="{B9F98C27-2DEC-4F65-88BC-FF1193AAA836}">
      <dgm:prSet/>
      <dgm:spPr/>
      <dgm:t>
        <a:bodyPr/>
        <a:lstStyle/>
        <a:p>
          <a:r>
            <a:rPr lang="en-US"/>
            <a:t>Collaborative (DGNN and Cure Children’s Hospital).</a:t>
          </a:r>
        </a:p>
      </dgm:t>
    </dgm:pt>
    <dgm:pt modelId="{FAB94011-CD02-4FA0-B185-6ECBB636704A}" type="parTrans" cxnId="{7CDDAF28-AF0F-4454-AF4E-4A30B3B424B1}">
      <dgm:prSet/>
      <dgm:spPr/>
      <dgm:t>
        <a:bodyPr/>
        <a:lstStyle/>
        <a:p>
          <a:endParaRPr lang="en-US"/>
        </a:p>
      </dgm:t>
    </dgm:pt>
    <dgm:pt modelId="{71946D26-FC00-4A22-BF29-D88DE14ECB91}" type="sibTrans" cxnId="{7CDDAF28-AF0F-4454-AF4E-4A30B3B424B1}">
      <dgm:prSet/>
      <dgm:spPr/>
      <dgm:t>
        <a:bodyPr/>
        <a:lstStyle/>
        <a:p>
          <a:endParaRPr lang="en-US"/>
        </a:p>
      </dgm:t>
    </dgm:pt>
    <dgm:pt modelId="{46BFAB1E-5EA3-4FBF-B4E9-BE4F18378C1E}">
      <dgm:prSet/>
      <dgm:spPr/>
      <dgm:t>
        <a:bodyPr/>
        <a:lstStyle/>
        <a:p>
          <a:r>
            <a:rPr lang="en-US"/>
            <a:t>Research involves the whole spectrum of neurology but different areas of interest at different sites.</a:t>
          </a:r>
        </a:p>
      </dgm:t>
    </dgm:pt>
    <dgm:pt modelId="{2BA10245-E507-4ED9-ADB6-A5724E772668}" type="parTrans" cxnId="{ABC1E609-9B3C-45E4-89F9-93C765A307DB}">
      <dgm:prSet/>
      <dgm:spPr/>
      <dgm:t>
        <a:bodyPr/>
        <a:lstStyle/>
        <a:p>
          <a:endParaRPr lang="en-US"/>
        </a:p>
      </dgm:t>
    </dgm:pt>
    <dgm:pt modelId="{68076B76-AEFB-4502-AC6A-7447CB187932}" type="sibTrans" cxnId="{ABC1E609-9B3C-45E4-89F9-93C765A307DB}">
      <dgm:prSet/>
      <dgm:spPr/>
      <dgm:t>
        <a:bodyPr/>
        <a:lstStyle/>
        <a:p>
          <a:endParaRPr lang="en-US"/>
        </a:p>
      </dgm:t>
    </dgm:pt>
    <dgm:pt modelId="{09C5663E-7D9E-421A-A824-3C38085C2DA1}">
      <dgm:prSet/>
      <dgm:spPr/>
      <dgm:t>
        <a:bodyPr/>
        <a:lstStyle/>
        <a:p>
          <a:r>
            <a:rPr lang="en-US"/>
            <a:t>MRRH  (Trauma, Aflatoxins and Pead surgery)</a:t>
          </a:r>
        </a:p>
      </dgm:t>
    </dgm:pt>
    <dgm:pt modelId="{B957697A-CAFC-4702-8733-1FEBEB2C3FFF}" type="parTrans" cxnId="{462B6F77-BBE7-42F6-A597-996E688788CB}">
      <dgm:prSet/>
      <dgm:spPr/>
      <dgm:t>
        <a:bodyPr/>
        <a:lstStyle/>
        <a:p>
          <a:endParaRPr lang="en-US"/>
        </a:p>
      </dgm:t>
    </dgm:pt>
    <dgm:pt modelId="{E4C93B5C-5001-4C66-A5AE-42EC76C28EEB}" type="sibTrans" cxnId="{462B6F77-BBE7-42F6-A597-996E688788CB}">
      <dgm:prSet/>
      <dgm:spPr/>
      <dgm:t>
        <a:bodyPr/>
        <a:lstStyle/>
        <a:p>
          <a:endParaRPr lang="en-US"/>
        </a:p>
      </dgm:t>
    </dgm:pt>
    <dgm:pt modelId="{7A221F2C-5C44-470A-B78C-A24DC07E44F0}">
      <dgm:prSet/>
      <dgm:spPr/>
      <dgm:t>
        <a:bodyPr/>
        <a:lstStyle/>
        <a:p>
          <a:r>
            <a:rPr lang="en-US"/>
            <a:t>CICH (Pead surg, neuro tube defects and Hydrocephalus)</a:t>
          </a:r>
        </a:p>
      </dgm:t>
    </dgm:pt>
    <dgm:pt modelId="{73BCD009-91CA-46D5-AEE8-0C39FE91B06C}" type="parTrans" cxnId="{F4F8DD4D-767F-4CD0-8E90-A249F87C76E9}">
      <dgm:prSet/>
      <dgm:spPr/>
      <dgm:t>
        <a:bodyPr/>
        <a:lstStyle/>
        <a:p>
          <a:endParaRPr lang="en-US"/>
        </a:p>
      </dgm:t>
    </dgm:pt>
    <dgm:pt modelId="{09357CC3-E37C-4FF4-B9F3-5AE27D539C46}" type="sibTrans" cxnId="{F4F8DD4D-767F-4CD0-8E90-A249F87C76E9}">
      <dgm:prSet/>
      <dgm:spPr/>
      <dgm:t>
        <a:bodyPr/>
        <a:lstStyle/>
        <a:p>
          <a:endParaRPr lang="en-US"/>
        </a:p>
      </dgm:t>
    </dgm:pt>
    <dgm:pt modelId="{5F15B7B5-A8DD-48F5-9A5C-621E94ED972F}">
      <dgm:prSet/>
      <dgm:spPr/>
      <dgm:t>
        <a:bodyPr/>
        <a:lstStyle/>
        <a:p>
          <a:r>
            <a:rPr lang="en-US"/>
            <a:t>MNRH (Trauma)</a:t>
          </a:r>
        </a:p>
      </dgm:t>
    </dgm:pt>
    <dgm:pt modelId="{4AD50343-8048-4D29-B56F-1CD7CAD7185C}" type="parTrans" cxnId="{8441A86D-04FE-4988-AC63-7BB575B7A04F}">
      <dgm:prSet/>
      <dgm:spPr/>
      <dgm:t>
        <a:bodyPr/>
        <a:lstStyle/>
        <a:p>
          <a:endParaRPr lang="en-US"/>
        </a:p>
      </dgm:t>
    </dgm:pt>
    <dgm:pt modelId="{A65037C1-2788-4A11-A452-0B01E56789DA}" type="sibTrans" cxnId="{8441A86D-04FE-4988-AC63-7BB575B7A04F}">
      <dgm:prSet/>
      <dgm:spPr/>
      <dgm:t>
        <a:bodyPr/>
        <a:lstStyle/>
        <a:p>
          <a:endParaRPr lang="en-US"/>
        </a:p>
      </dgm:t>
    </dgm:pt>
    <dgm:pt modelId="{07E02254-FE8D-46E7-AFF2-C1FDDA609C25}" type="pres">
      <dgm:prSet presAssocID="{E6A1B780-35E0-4765-91CB-863CF7385B39}" presName="diagram" presStyleCnt="0">
        <dgm:presLayoutVars>
          <dgm:dir/>
          <dgm:resizeHandles val="exact"/>
        </dgm:presLayoutVars>
      </dgm:prSet>
      <dgm:spPr/>
      <dgm:t>
        <a:bodyPr/>
        <a:lstStyle/>
        <a:p>
          <a:endParaRPr lang="en-US"/>
        </a:p>
      </dgm:t>
    </dgm:pt>
    <dgm:pt modelId="{DD90D3ED-81D7-4990-A38D-A58D311595DE}" type="pres">
      <dgm:prSet presAssocID="{7442FAFF-5065-4120-8E0D-F8E1142BD58A}" presName="node" presStyleLbl="node1" presStyleIdx="0" presStyleCnt="8">
        <dgm:presLayoutVars>
          <dgm:bulletEnabled val="1"/>
        </dgm:presLayoutVars>
      </dgm:prSet>
      <dgm:spPr/>
      <dgm:t>
        <a:bodyPr/>
        <a:lstStyle/>
        <a:p>
          <a:endParaRPr lang="en-US"/>
        </a:p>
      </dgm:t>
    </dgm:pt>
    <dgm:pt modelId="{EA3CED26-486D-4AA6-B429-65AD4E6AFB67}" type="pres">
      <dgm:prSet presAssocID="{DB8092DC-0B19-4CB5-935B-CAA53B800623}" presName="sibTrans" presStyleCnt="0"/>
      <dgm:spPr/>
    </dgm:pt>
    <dgm:pt modelId="{2B96B0BC-BFA9-4C75-974E-93D6780F0BEE}" type="pres">
      <dgm:prSet presAssocID="{F9B9A34A-7ACE-49E8-8C0E-A230BCCFB526}" presName="node" presStyleLbl="node1" presStyleIdx="1" presStyleCnt="8">
        <dgm:presLayoutVars>
          <dgm:bulletEnabled val="1"/>
        </dgm:presLayoutVars>
      </dgm:prSet>
      <dgm:spPr/>
      <dgm:t>
        <a:bodyPr/>
        <a:lstStyle/>
        <a:p>
          <a:endParaRPr lang="en-US"/>
        </a:p>
      </dgm:t>
    </dgm:pt>
    <dgm:pt modelId="{8CBCC6E6-E699-4DB6-BCAA-AC3A6F900F3D}" type="pres">
      <dgm:prSet presAssocID="{63B14855-F473-4757-BF68-B80781298239}" presName="sibTrans" presStyleCnt="0"/>
      <dgm:spPr/>
    </dgm:pt>
    <dgm:pt modelId="{D12DC734-E46D-4E49-8F40-B2C2F9F38C09}" type="pres">
      <dgm:prSet presAssocID="{5D670D1A-3D62-408B-80E4-F429A93420BD}" presName="node" presStyleLbl="node1" presStyleIdx="2" presStyleCnt="8">
        <dgm:presLayoutVars>
          <dgm:bulletEnabled val="1"/>
        </dgm:presLayoutVars>
      </dgm:prSet>
      <dgm:spPr/>
      <dgm:t>
        <a:bodyPr/>
        <a:lstStyle/>
        <a:p>
          <a:endParaRPr lang="en-US"/>
        </a:p>
      </dgm:t>
    </dgm:pt>
    <dgm:pt modelId="{4BFECFA1-5B46-4A05-8E72-636F2FC66BE0}" type="pres">
      <dgm:prSet presAssocID="{F9C4574A-954C-4DA7-A38F-10DC312955B3}" presName="sibTrans" presStyleCnt="0"/>
      <dgm:spPr/>
    </dgm:pt>
    <dgm:pt modelId="{88ABCDF7-D98F-40CB-9007-5E71C318AF37}" type="pres">
      <dgm:prSet presAssocID="{B9F98C27-2DEC-4F65-88BC-FF1193AAA836}" presName="node" presStyleLbl="node1" presStyleIdx="3" presStyleCnt="8">
        <dgm:presLayoutVars>
          <dgm:bulletEnabled val="1"/>
        </dgm:presLayoutVars>
      </dgm:prSet>
      <dgm:spPr/>
      <dgm:t>
        <a:bodyPr/>
        <a:lstStyle/>
        <a:p>
          <a:endParaRPr lang="en-US"/>
        </a:p>
      </dgm:t>
    </dgm:pt>
    <dgm:pt modelId="{4BFE81C0-FD79-493E-BA4B-1AC9C8128BB6}" type="pres">
      <dgm:prSet presAssocID="{71946D26-FC00-4A22-BF29-D88DE14ECB91}" presName="sibTrans" presStyleCnt="0"/>
      <dgm:spPr/>
    </dgm:pt>
    <dgm:pt modelId="{D33B8A97-BED2-4B58-BA83-A67AEED0B33B}" type="pres">
      <dgm:prSet presAssocID="{46BFAB1E-5EA3-4FBF-B4E9-BE4F18378C1E}" presName="node" presStyleLbl="node1" presStyleIdx="4" presStyleCnt="8">
        <dgm:presLayoutVars>
          <dgm:bulletEnabled val="1"/>
        </dgm:presLayoutVars>
      </dgm:prSet>
      <dgm:spPr/>
      <dgm:t>
        <a:bodyPr/>
        <a:lstStyle/>
        <a:p>
          <a:endParaRPr lang="en-US"/>
        </a:p>
      </dgm:t>
    </dgm:pt>
    <dgm:pt modelId="{68A7BBB3-8D72-42C9-968D-EC69752A0A3E}" type="pres">
      <dgm:prSet presAssocID="{68076B76-AEFB-4502-AC6A-7447CB187932}" presName="sibTrans" presStyleCnt="0"/>
      <dgm:spPr/>
    </dgm:pt>
    <dgm:pt modelId="{71A3C5BC-4AF1-4512-89BE-A38504234154}" type="pres">
      <dgm:prSet presAssocID="{09C5663E-7D9E-421A-A824-3C38085C2DA1}" presName="node" presStyleLbl="node1" presStyleIdx="5" presStyleCnt="8">
        <dgm:presLayoutVars>
          <dgm:bulletEnabled val="1"/>
        </dgm:presLayoutVars>
      </dgm:prSet>
      <dgm:spPr/>
      <dgm:t>
        <a:bodyPr/>
        <a:lstStyle/>
        <a:p>
          <a:endParaRPr lang="en-US"/>
        </a:p>
      </dgm:t>
    </dgm:pt>
    <dgm:pt modelId="{EE337867-CD18-414D-87A8-62A3D5A76740}" type="pres">
      <dgm:prSet presAssocID="{E4C93B5C-5001-4C66-A5AE-42EC76C28EEB}" presName="sibTrans" presStyleCnt="0"/>
      <dgm:spPr/>
    </dgm:pt>
    <dgm:pt modelId="{61C70375-574B-4EB8-BD8A-AE2D83804D2A}" type="pres">
      <dgm:prSet presAssocID="{7A221F2C-5C44-470A-B78C-A24DC07E44F0}" presName="node" presStyleLbl="node1" presStyleIdx="6" presStyleCnt="8">
        <dgm:presLayoutVars>
          <dgm:bulletEnabled val="1"/>
        </dgm:presLayoutVars>
      </dgm:prSet>
      <dgm:spPr/>
      <dgm:t>
        <a:bodyPr/>
        <a:lstStyle/>
        <a:p>
          <a:endParaRPr lang="en-US"/>
        </a:p>
      </dgm:t>
    </dgm:pt>
    <dgm:pt modelId="{A419FF86-E1FE-40DE-A2A3-180A2875D469}" type="pres">
      <dgm:prSet presAssocID="{09357CC3-E37C-4FF4-B9F3-5AE27D539C46}" presName="sibTrans" presStyleCnt="0"/>
      <dgm:spPr/>
    </dgm:pt>
    <dgm:pt modelId="{C1195AFC-F803-45BF-AD42-149EAA416AAC}" type="pres">
      <dgm:prSet presAssocID="{5F15B7B5-A8DD-48F5-9A5C-621E94ED972F}" presName="node" presStyleLbl="node1" presStyleIdx="7" presStyleCnt="8">
        <dgm:presLayoutVars>
          <dgm:bulletEnabled val="1"/>
        </dgm:presLayoutVars>
      </dgm:prSet>
      <dgm:spPr/>
      <dgm:t>
        <a:bodyPr/>
        <a:lstStyle/>
        <a:p>
          <a:endParaRPr lang="en-US"/>
        </a:p>
      </dgm:t>
    </dgm:pt>
  </dgm:ptLst>
  <dgm:cxnLst>
    <dgm:cxn modelId="{F4F8DD4D-767F-4CD0-8E90-A249F87C76E9}" srcId="{E6A1B780-35E0-4765-91CB-863CF7385B39}" destId="{7A221F2C-5C44-470A-B78C-A24DC07E44F0}" srcOrd="6" destOrd="0" parTransId="{73BCD009-91CA-46D5-AEE8-0C39FE91B06C}" sibTransId="{09357CC3-E37C-4FF4-B9F3-5AE27D539C46}"/>
    <dgm:cxn modelId="{B621EA7B-321D-4A96-A92A-35C24A821F8B}" type="presOf" srcId="{E6A1B780-35E0-4765-91CB-863CF7385B39}" destId="{07E02254-FE8D-46E7-AFF2-C1FDDA609C25}" srcOrd="0" destOrd="0" presId="urn:microsoft.com/office/officeart/2005/8/layout/default"/>
    <dgm:cxn modelId="{A9443A2B-0210-4184-86F5-ED4013B3AB27}" srcId="{E6A1B780-35E0-4765-91CB-863CF7385B39}" destId="{7442FAFF-5065-4120-8E0D-F8E1142BD58A}" srcOrd="0" destOrd="0" parTransId="{7208D758-6E04-4C13-AE55-7B33990E89A0}" sibTransId="{DB8092DC-0B19-4CB5-935B-CAA53B800623}"/>
    <dgm:cxn modelId="{C14C31BA-26A5-423A-BC58-5270077A5475}" srcId="{E6A1B780-35E0-4765-91CB-863CF7385B39}" destId="{F9B9A34A-7ACE-49E8-8C0E-A230BCCFB526}" srcOrd="1" destOrd="0" parTransId="{DCCEDB30-AA71-466A-B271-5E974F8CD673}" sibTransId="{63B14855-F473-4757-BF68-B80781298239}"/>
    <dgm:cxn modelId="{8441A86D-04FE-4988-AC63-7BB575B7A04F}" srcId="{E6A1B780-35E0-4765-91CB-863CF7385B39}" destId="{5F15B7B5-A8DD-48F5-9A5C-621E94ED972F}" srcOrd="7" destOrd="0" parTransId="{4AD50343-8048-4D29-B56F-1CD7CAD7185C}" sibTransId="{A65037C1-2788-4A11-A452-0B01E56789DA}"/>
    <dgm:cxn modelId="{CCF86523-A63E-43F0-9536-9776F90A7C3D}" type="presOf" srcId="{B9F98C27-2DEC-4F65-88BC-FF1193AAA836}" destId="{88ABCDF7-D98F-40CB-9007-5E71C318AF37}" srcOrd="0" destOrd="0" presId="urn:microsoft.com/office/officeart/2005/8/layout/default"/>
    <dgm:cxn modelId="{7CDDAF28-AF0F-4454-AF4E-4A30B3B424B1}" srcId="{E6A1B780-35E0-4765-91CB-863CF7385B39}" destId="{B9F98C27-2DEC-4F65-88BC-FF1193AAA836}" srcOrd="3" destOrd="0" parTransId="{FAB94011-CD02-4FA0-B185-6ECBB636704A}" sibTransId="{71946D26-FC00-4A22-BF29-D88DE14ECB91}"/>
    <dgm:cxn modelId="{C2A01061-A855-4315-8A63-6E6EE8C4D0DB}" type="presOf" srcId="{7A221F2C-5C44-470A-B78C-A24DC07E44F0}" destId="{61C70375-574B-4EB8-BD8A-AE2D83804D2A}" srcOrd="0" destOrd="0" presId="urn:microsoft.com/office/officeart/2005/8/layout/default"/>
    <dgm:cxn modelId="{3FAB50D6-6EFD-44E9-AFC2-B15E7BBF2C24}" srcId="{E6A1B780-35E0-4765-91CB-863CF7385B39}" destId="{5D670D1A-3D62-408B-80E4-F429A93420BD}" srcOrd="2" destOrd="0" parTransId="{C9D4698F-FB54-4E59-A37C-C0FACBE03C1F}" sibTransId="{F9C4574A-954C-4DA7-A38F-10DC312955B3}"/>
    <dgm:cxn modelId="{462B6F77-BBE7-42F6-A597-996E688788CB}" srcId="{E6A1B780-35E0-4765-91CB-863CF7385B39}" destId="{09C5663E-7D9E-421A-A824-3C38085C2DA1}" srcOrd="5" destOrd="0" parTransId="{B957697A-CAFC-4702-8733-1FEBEB2C3FFF}" sibTransId="{E4C93B5C-5001-4C66-A5AE-42EC76C28EEB}"/>
    <dgm:cxn modelId="{971C8994-2D46-45E1-B605-2C27EE17470E}" type="presOf" srcId="{09C5663E-7D9E-421A-A824-3C38085C2DA1}" destId="{71A3C5BC-4AF1-4512-89BE-A38504234154}" srcOrd="0" destOrd="0" presId="urn:microsoft.com/office/officeart/2005/8/layout/default"/>
    <dgm:cxn modelId="{ABC1E609-9B3C-45E4-89F9-93C765A307DB}" srcId="{E6A1B780-35E0-4765-91CB-863CF7385B39}" destId="{46BFAB1E-5EA3-4FBF-B4E9-BE4F18378C1E}" srcOrd="4" destOrd="0" parTransId="{2BA10245-E507-4ED9-ADB6-A5724E772668}" sibTransId="{68076B76-AEFB-4502-AC6A-7447CB187932}"/>
    <dgm:cxn modelId="{AD1D1B15-2412-41D8-8279-894949E6BDD0}" type="presOf" srcId="{7442FAFF-5065-4120-8E0D-F8E1142BD58A}" destId="{DD90D3ED-81D7-4990-A38D-A58D311595DE}" srcOrd="0" destOrd="0" presId="urn:microsoft.com/office/officeart/2005/8/layout/default"/>
    <dgm:cxn modelId="{A7FE7CD7-4FDF-4F57-81CC-8217E8455A29}" type="presOf" srcId="{5F15B7B5-A8DD-48F5-9A5C-621E94ED972F}" destId="{C1195AFC-F803-45BF-AD42-149EAA416AAC}" srcOrd="0" destOrd="0" presId="urn:microsoft.com/office/officeart/2005/8/layout/default"/>
    <dgm:cxn modelId="{AF625056-B89B-4CFA-909F-F737C953CD4E}" type="presOf" srcId="{5D670D1A-3D62-408B-80E4-F429A93420BD}" destId="{D12DC734-E46D-4E49-8F40-B2C2F9F38C09}" srcOrd="0" destOrd="0" presId="urn:microsoft.com/office/officeart/2005/8/layout/default"/>
    <dgm:cxn modelId="{BCDB7C0B-0F9E-4875-B485-DF1844513F39}" type="presOf" srcId="{46BFAB1E-5EA3-4FBF-B4E9-BE4F18378C1E}" destId="{D33B8A97-BED2-4B58-BA83-A67AEED0B33B}" srcOrd="0" destOrd="0" presId="urn:microsoft.com/office/officeart/2005/8/layout/default"/>
    <dgm:cxn modelId="{A55BEB86-23FC-4DBD-BD43-F40FA1F6EB82}" type="presOf" srcId="{F9B9A34A-7ACE-49E8-8C0E-A230BCCFB526}" destId="{2B96B0BC-BFA9-4C75-974E-93D6780F0BEE}" srcOrd="0" destOrd="0" presId="urn:microsoft.com/office/officeart/2005/8/layout/default"/>
    <dgm:cxn modelId="{F89EB10E-A24C-4343-A08C-68025C048536}" type="presParOf" srcId="{07E02254-FE8D-46E7-AFF2-C1FDDA609C25}" destId="{DD90D3ED-81D7-4990-A38D-A58D311595DE}" srcOrd="0" destOrd="0" presId="urn:microsoft.com/office/officeart/2005/8/layout/default"/>
    <dgm:cxn modelId="{EB56F4B2-0B50-450C-9509-FCF4679CCA18}" type="presParOf" srcId="{07E02254-FE8D-46E7-AFF2-C1FDDA609C25}" destId="{EA3CED26-486D-4AA6-B429-65AD4E6AFB67}" srcOrd="1" destOrd="0" presId="urn:microsoft.com/office/officeart/2005/8/layout/default"/>
    <dgm:cxn modelId="{7D1CBFD0-9528-4F6A-AD52-AF57DB37C483}" type="presParOf" srcId="{07E02254-FE8D-46E7-AFF2-C1FDDA609C25}" destId="{2B96B0BC-BFA9-4C75-974E-93D6780F0BEE}" srcOrd="2" destOrd="0" presId="urn:microsoft.com/office/officeart/2005/8/layout/default"/>
    <dgm:cxn modelId="{131D0E24-A1D7-4253-8578-450B34432EF2}" type="presParOf" srcId="{07E02254-FE8D-46E7-AFF2-C1FDDA609C25}" destId="{8CBCC6E6-E699-4DB6-BCAA-AC3A6F900F3D}" srcOrd="3" destOrd="0" presId="urn:microsoft.com/office/officeart/2005/8/layout/default"/>
    <dgm:cxn modelId="{0D50D633-4F27-4DB9-890D-35620A5ECEED}" type="presParOf" srcId="{07E02254-FE8D-46E7-AFF2-C1FDDA609C25}" destId="{D12DC734-E46D-4E49-8F40-B2C2F9F38C09}" srcOrd="4" destOrd="0" presId="urn:microsoft.com/office/officeart/2005/8/layout/default"/>
    <dgm:cxn modelId="{35A879AD-787D-4CA7-BC2C-9B0AB722D8CA}" type="presParOf" srcId="{07E02254-FE8D-46E7-AFF2-C1FDDA609C25}" destId="{4BFECFA1-5B46-4A05-8E72-636F2FC66BE0}" srcOrd="5" destOrd="0" presId="urn:microsoft.com/office/officeart/2005/8/layout/default"/>
    <dgm:cxn modelId="{1F8ED365-636D-4182-9011-ED7416E38AC1}" type="presParOf" srcId="{07E02254-FE8D-46E7-AFF2-C1FDDA609C25}" destId="{88ABCDF7-D98F-40CB-9007-5E71C318AF37}" srcOrd="6" destOrd="0" presId="urn:microsoft.com/office/officeart/2005/8/layout/default"/>
    <dgm:cxn modelId="{D6B3B2BB-C339-4F66-9D79-4CF1FFFF66FF}" type="presParOf" srcId="{07E02254-FE8D-46E7-AFF2-C1FDDA609C25}" destId="{4BFE81C0-FD79-493E-BA4B-1AC9C8128BB6}" srcOrd="7" destOrd="0" presId="urn:microsoft.com/office/officeart/2005/8/layout/default"/>
    <dgm:cxn modelId="{6C8A412F-9730-459A-884D-1DE19D111201}" type="presParOf" srcId="{07E02254-FE8D-46E7-AFF2-C1FDDA609C25}" destId="{D33B8A97-BED2-4B58-BA83-A67AEED0B33B}" srcOrd="8" destOrd="0" presId="urn:microsoft.com/office/officeart/2005/8/layout/default"/>
    <dgm:cxn modelId="{DAB8F4EB-CC58-4FA0-AC20-C98735D13A25}" type="presParOf" srcId="{07E02254-FE8D-46E7-AFF2-C1FDDA609C25}" destId="{68A7BBB3-8D72-42C9-968D-EC69752A0A3E}" srcOrd="9" destOrd="0" presId="urn:microsoft.com/office/officeart/2005/8/layout/default"/>
    <dgm:cxn modelId="{54A55E10-1EC2-4703-9AE2-6EB1D0B9F7ED}" type="presParOf" srcId="{07E02254-FE8D-46E7-AFF2-C1FDDA609C25}" destId="{71A3C5BC-4AF1-4512-89BE-A38504234154}" srcOrd="10" destOrd="0" presId="urn:microsoft.com/office/officeart/2005/8/layout/default"/>
    <dgm:cxn modelId="{397C5E43-BBF0-4B7C-BC23-88F1229909BB}" type="presParOf" srcId="{07E02254-FE8D-46E7-AFF2-C1FDDA609C25}" destId="{EE337867-CD18-414D-87A8-62A3D5A76740}" srcOrd="11" destOrd="0" presId="urn:microsoft.com/office/officeart/2005/8/layout/default"/>
    <dgm:cxn modelId="{0BA7946D-742A-4EF5-9FB1-B936E5610D7C}" type="presParOf" srcId="{07E02254-FE8D-46E7-AFF2-C1FDDA609C25}" destId="{61C70375-574B-4EB8-BD8A-AE2D83804D2A}" srcOrd="12" destOrd="0" presId="urn:microsoft.com/office/officeart/2005/8/layout/default"/>
    <dgm:cxn modelId="{89B3A354-25CC-4723-8F4C-DBB8DAF74499}" type="presParOf" srcId="{07E02254-FE8D-46E7-AFF2-C1FDDA609C25}" destId="{A419FF86-E1FE-40DE-A2A3-180A2875D469}" srcOrd="13" destOrd="0" presId="urn:microsoft.com/office/officeart/2005/8/layout/default"/>
    <dgm:cxn modelId="{6B8D135C-5911-446F-94BD-795338D1DE22}" type="presParOf" srcId="{07E02254-FE8D-46E7-AFF2-C1FDDA609C25}" destId="{C1195AFC-F803-45BF-AD42-149EAA416AAC}"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046474-1570-4AE6-91AE-7EE0E35BFBF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554A75B-6161-4DE3-BD37-44E04C3DE987}">
      <dgm:prSet custT="1"/>
      <dgm:spPr/>
      <dgm:t>
        <a:bodyPr/>
        <a:lstStyle/>
        <a:p>
          <a:pPr>
            <a:lnSpc>
              <a:spcPct val="100000"/>
            </a:lnSpc>
          </a:pPr>
          <a:r>
            <a:rPr lang="en-US" sz="2400"/>
            <a:t>Creation of satellite centers (COSECSA).</a:t>
          </a:r>
        </a:p>
      </dgm:t>
    </dgm:pt>
    <dgm:pt modelId="{30FFDF87-40C3-4CD4-A13F-421F3876341C}" type="parTrans" cxnId="{E9C45A36-7A66-4D3A-977D-720C8CED862F}">
      <dgm:prSet/>
      <dgm:spPr/>
      <dgm:t>
        <a:bodyPr/>
        <a:lstStyle/>
        <a:p>
          <a:endParaRPr lang="en-US" sz="2400"/>
        </a:p>
      </dgm:t>
    </dgm:pt>
    <dgm:pt modelId="{FE7D13B0-6404-4EAF-9657-07754C7D376A}" type="sibTrans" cxnId="{E9C45A36-7A66-4D3A-977D-720C8CED862F}">
      <dgm:prSet/>
      <dgm:spPr/>
      <dgm:t>
        <a:bodyPr/>
        <a:lstStyle/>
        <a:p>
          <a:endParaRPr lang="en-US" sz="2400"/>
        </a:p>
      </dgm:t>
    </dgm:pt>
    <dgm:pt modelId="{69486162-ADCD-4289-8D5E-C0FCF01A83DB}">
      <dgm:prSet custT="1"/>
      <dgm:spPr/>
      <dgm:t>
        <a:bodyPr/>
        <a:lstStyle/>
        <a:p>
          <a:pPr>
            <a:lnSpc>
              <a:spcPct val="100000"/>
            </a:lnSpc>
          </a:pPr>
          <a:r>
            <a:rPr lang="en-US" sz="2400"/>
            <a:t>Creation of parallel programs(COSECSA and MMED).</a:t>
          </a:r>
        </a:p>
      </dgm:t>
    </dgm:pt>
    <dgm:pt modelId="{C72BA55C-C862-472B-933D-6B437B981102}" type="parTrans" cxnId="{167CDAB4-BB46-4E95-A0B2-16152A529E6E}">
      <dgm:prSet/>
      <dgm:spPr/>
      <dgm:t>
        <a:bodyPr/>
        <a:lstStyle/>
        <a:p>
          <a:endParaRPr lang="en-US" sz="2400"/>
        </a:p>
      </dgm:t>
    </dgm:pt>
    <dgm:pt modelId="{7BCC995E-8D9D-483C-B45C-2A4AF6639FC9}" type="sibTrans" cxnId="{167CDAB4-BB46-4E95-A0B2-16152A529E6E}">
      <dgm:prSet/>
      <dgm:spPr/>
      <dgm:t>
        <a:bodyPr/>
        <a:lstStyle/>
        <a:p>
          <a:endParaRPr lang="en-US" sz="2400"/>
        </a:p>
      </dgm:t>
    </dgm:pt>
    <dgm:pt modelId="{74EF3315-BBF0-4E7A-A287-263B8D46673D}">
      <dgm:prSet custT="1"/>
      <dgm:spPr/>
      <dgm:t>
        <a:bodyPr/>
        <a:lstStyle/>
        <a:p>
          <a:pPr>
            <a:lnSpc>
              <a:spcPct val="100000"/>
            </a:lnSpc>
          </a:pPr>
          <a:r>
            <a:rPr lang="en-US" sz="2400"/>
            <a:t>Video conferencing (Cure Children's Hospital) with participation of several Sub-Saharan neurosurgery centers including MRRH.</a:t>
          </a:r>
        </a:p>
      </dgm:t>
    </dgm:pt>
    <dgm:pt modelId="{A27B2067-FC16-4C99-B522-E5F8B9CB54D4}" type="parTrans" cxnId="{A248476A-F69A-426C-8E48-23644B50120C}">
      <dgm:prSet/>
      <dgm:spPr/>
      <dgm:t>
        <a:bodyPr/>
        <a:lstStyle/>
        <a:p>
          <a:endParaRPr lang="en-US" sz="2400"/>
        </a:p>
      </dgm:t>
    </dgm:pt>
    <dgm:pt modelId="{D2F1AE76-305F-4550-99F8-15B23B69B7D4}" type="sibTrans" cxnId="{A248476A-F69A-426C-8E48-23644B50120C}">
      <dgm:prSet/>
      <dgm:spPr/>
      <dgm:t>
        <a:bodyPr/>
        <a:lstStyle/>
        <a:p>
          <a:endParaRPr lang="en-US" sz="2400"/>
        </a:p>
      </dgm:t>
    </dgm:pt>
    <dgm:pt modelId="{B69F4D68-1861-4C6D-B3F4-2327F7F29AF3}">
      <dgm:prSet custT="1"/>
      <dgm:spPr/>
      <dgm:t>
        <a:bodyPr/>
        <a:lstStyle/>
        <a:p>
          <a:pPr>
            <a:lnSpc>
              <a:spcPct val="100000"/>
            </a:lnSpc>
          </a:pPr>
          <a:r>
            <a:rPr lang="en-US" sz="2400"/>
            <a:t>Online and physical Participation in International educational programs (University of Colorado school of medicine, and Cambridge Global Health)</a:t>
          </a:r>
        </a:p>
      </dgm:t>
    </dgm:pt>
    <dgm:pt modelId="{6769C8FA-F6F1-4DEF-808E-BFAA57159D01}" type="parTrans" cxnId="{16F428B9-B03B-4733-8C33-F2B68729F4DA}">
      <dgm:prSet/>
      <dgm:spPr/>
      <dgm:t>
        <a:bodyPr/>
        <a:lstStyle/>
        <a:p>
          <a:endParaRPr lang="en-US" sz="2400"/>
        </a:p>
      </dgm:t>
    </dgm:pt>
    <dgm:pt modelId="{A7A6D451-8F76-40A8-9022-7FA24FD5C7E4}" type="sibTrans" cxnId="{16F428B9-B03B-4733-8C33-F2B68729F4DA}">
      <dgm:prSet/>
      <dgm:spPr/>
      <dgm:t>
        <a:bodyPr/>
        <a:lstStyle/>
        <a:p>
          <a:endParaRPr lang="en-US" sz="2400"/>
        </a:p>
      </dgm:t>
    </dgm:pt>
    <dgm:pt modelId="{8A06EBDC-657D-4DC7-8D47-8F096317F5BA}">
      <dgm:prSet custT="1"/>
      <dgm:spPr/>
      <dgm:t>
        <a:bodyPr/>
        <a:lstStyle/>
        <a:p>
          <a:pPr>
            <a:lnSpc>
              <a:spcPct val="100000"/>
            </a:lnSpc>
          </a:pPr>
          <a:r>
            <a:rPr lang="en-US" sz="2400"/>
            <a:t>Self autonomous supervision and assessment tool (Division of neurosurgery Mbarara Regional Referral Hospital)</a:t>
          </a:r>
        </a:p>
      </dgm:t>
    </dgm:pt>
    <dgm:pt modelId="{15CFC3B6-F382-4A1C-8610-B7EE1E4BB98A}" type="parTrans" cxnId="{999F5021-A80E-4DDD-9F23-9EDAEF108504}">
      <dgm:prSet/>
      <dgm:spPr/>
      <dgm:t>
        <a:bodyPr/>
        <a:lstStyle/>
        <a:p>
          <a:endParaRPr lang="en-US" sz="2400"/>
        </a:p>
      </dgm:t>
    </dgm:pt>
    <dgm:pt modelId="{8255D835-1D89-4906-8357-662D79E8DFBE}" type="sibTrans" cxnId="{999F5021-A80E-4DDD-9F23-9EDAEF108504}">
      <dgm:prSet/>
      <dgm:spPr/>
      <dgm:t>
        <a:bodyPr/>
        <a:lstStyle/>
        <a:p>
          <a:endParaRPr lang="en-US" sz="2400"/>
        </a:p>
      </dgm:t>
    </dgm:pt>
    <dgm:pt modelId="{BEF75E10-849D-4475-83EA-9A931F5CBDBD}" type="pres">
      <dgm:prSet presAssocID="{32046474-1570-4AE6-91AE-7EE0E35BFBFD}" presName="root" presStyleCnt="0">
        <dgm:presLayoutVars>
          <dgm:dir/>
          <dgm:resizeHandles val="exact"/>
        </dgm:presLayoutVars>
      </dgm:prSet>
      <dgm:spPr/>
      <dgm:t>
        <a:bodyPr/>
        <a:lstStyle/>
        <a:p>
          <a:endParaRPr lang="en-US"/>
        </a:p>
      </dgm:t>
    </dgm:pt>
    <dgm:pt modelId="{9B4F6836-789A-4714-AE39-4409786BA128}" type="pres">
      <dgm:prSet presAssocID="{D554A75B-6161-4DE3-BD37-44E04C3DE987}" presName="compNode" presStyleCnt="0"/>
      <dgm:spPr/>
    </dgm:pt>
    <dgm:pt modelId="{2877519F-28E8-4360-ACAD-57188A64DCFF}" type="pres">
      <dgm:prSet presAssocID="{D554A75B-6161-4DE3-BD37-44E04C3DE987}" presName="bgRect" presStyleLbl="bgShp" presStyleIdx="0" presStyleCnt="5"/>
      <dgm:spPr/>
    </dgm:pt>
    <dgm:pt modelId="{64813CAB-0541-48D5-8A1D-0FDFA5D36A46}" type="pres">
      <dgm:prSet presAssocID="{D554A75B-6161-4DE3-BD37-44E04C3DE98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Satellite"/>
        </a:ext>
      </dgm:extLst>
    </dgm:pt>
    <dgm:pt modelId="{3F9C579B-CD6F-4A3B-A710-ACD461431C11}" type="pres">
      <dgm:prSet presAssocID="{D554A75B-6161-4DE3-BD37-44E04C3DE987}" presName="spaceRect" presStyleCnt="0"/>
      <dgm:spPr/>
    </dgm:pt>
    <dgm:pt modelId="{5B370E8D-7917-4C18-A50B-EFE5F9F39E63}" type="pres">
      <dgm:prSet presAssocID="{D554A75B-6161-4DE3-BD37-44E04C3DE987}" presName="parTx" presStyleLbl="revTx" presStyleIdx="0" presStyleCnt="5">
        <dgm:presLayoutVars>
          <dgm:chMax val="0"/>
          <dgm:chPref val="0"/>
        </dgm:presLayoutVars>
      </dgm:prSet>
      <dgm:spPr/>
      <dgm:t>
        <a:bodyPr/>
        <a:lstStyle/>
        <a:p>
          <a:endParaRPr lang="en-US"/>
        </a:p>
      </dgm:t>
    </dgm:pt>
    <dgm:pt modelId="{B75E0499-5A1D-4552-8EB8-588C84ECA9F1}" type="pres">
      <dgm:prSet presAssocID="{FE7D13B0-6404-4EAF-9657-07754C7D376A}" presName="sibTrans" presStyleCnt="0"/>
      <dgm:spPr/>
    </dgm:pt>
    <dgm:pt modelId="{DF643903-3120-4D9F-AE83-32AC3C32E46A}" type="pres">
      <dgm:prSet presAssocID="{69486162-ADCD-4289-8D5E-C0FCF01A83DB}" presName="compNode" presStyleCnt="0"/>
      <dgm:spPr/>
    </dgm:pt>
    <dgm:pt modelId="{C0B767F9-400C-4173-ABFA-8430F9F8E421}" type="pres">
      <dgm:prSet presAssocID="{69486162-ADCD-4289-8D5E-C0FCF01A83DB}" presName="bgRect" presStyleLbl="bgShp" presStyleIdx="1" presStyleCnt="5"/>
      <dgm:spPr/>
    </dgm:pt>
    <dgm:pt modelId="{997FC279-6EFD-4EA8-97C7-27A1E7A3DC02}" type="pres">
      <dgm:prSet presAssocID="{69486162-ADCD-4289-8D5E-C0FCF01A83DB}" presName="iconRect" presStyleLbl="node1" presStyleIdx="1" presStyleCnt="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Add"/>
        </a:ext>
      </dgm:extLst>
    </dgm:pt>
    <dgm:pt modelId="{A517A1CD-E930-463A-823F-B84170534848}" type="pres">
      <dgm:prSet presAssocID="{69486162-ADCD-4289-8D5E-C0FCF01A83DB}" presName="spaceRect" presStyleCnt="0"/>
      <dgm:spPr/>
    </dgm:pt>
    <dgm:pt modelId="{F49A35CB-1A49-4F58-B86F-EADC94256D9B}" type="pres">
      <dgm:prSet presAssocID="{69486162-ADCD-4289-8D5E-C0FCF01A83DB}" presName="parTx" presStyleLbl="revTx" presStyleIdx="1" presStyleCnt="5">
        <dgm:presLayoutVars>
          <dgm:chMax val="0"/>
          <dgm:chPref val="0"/>
        </dgm:presLayoutVars>
      </dgm:prSet>
      <dgm:spPr/>
      <dgm:t>
        <a:bodyPr/>
        <a:lstStyle/>
        <a:p>
          <a:endParaRPr lang="en-US"/>
        </a:p>
      </dgm:t>
    </dgm:pt>
    <dgm:pt modelId="{7CE5A51C-E491-4200-853F-8ECEA0896739}" type="pres">
      <dgm:prSet presAssocID="{7BCC995E-8D9D-483C-B45C-2A4AF6639FC9}" presName="sibTrans" presStyleCnt="0"/>
      <dgm:spPr/>
    </dgm:pt>
    <dgm:pt modelId="{CE8F48F7-6458-47AD-9710-A1741436E509}" type="pres">
      <dgm:prSet presAssocID="{74EF3315-BBF0-4E7A-A287-263B8D46673D}" presName="compNode" presStyleCnt="0"/>
      <dgm:spPr/>
    </dgm:pt>
    <dgm:pt modelId="{C2D2E161-00CA-4E68-83A3-19B4EC723C0C}" type="pres">
      <dgm:prSet presAssocID="{74EF3315-BBF0-4E7A-A287-263B8D46673D}" presName="bgRect" presStyleLbl="bgShp" presStyleIdx="2" presStyleCnt="5"/>
      <dgm:spPr/>
    </dgm:pt>
    <dgm:pt modelId="{3787B1AA-C027-4C67-8DFE-0A1817A5EB00}" type="pres">
      <dgm:prSet presAssocID="{74EF3315-BBF0-4E7A-A287-263B8D46673D}" presName="iconRect" presStyleLbl="node1" presStyleIdx="2" presStyleCnt="5"/>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Brain in head"/>
        </a:ext>
      </dgm:extLst>
    </dgm:pt>
    <dgm:pt modelId="{9052385D-026F-4F45-93B8-879E6BDBA228}" type="pres">
      <dgm:prSet presAssocID="{74EF3315-BBF0-4E7A-A287-263B8D46673D}" presName="spaceRect" presStyleCnt="0"/>
      <dgm:spPr/>
    </dgm:pt>
    <dgm:pt modelId="{3D0EF4D3-E8ED-4EA9-A5EF-1D8020F391E4}" type="pres">
      <dgm:prSet presAssocID="{74EF3315-BBF0-4E7A-A287-263B8D46673D}" presName="parTx" presStyleLbl="revTx" presStyleIdx="2" presStyleCnt="5">
        <dgm:presLayoutVars>
          <dgm:chMax val="0"/>
          <dgm:chPref val="0"/>
        </dgm:presLayoutVars>
      </dgm:prSet>
      <dgm:spPr/>
      <dgm:t>
        <a:bodyPr/>
        <a:lstStyle/>
        <a:p>
          <a:endParaRPr lang="en-US"/>
        </a:p>
      </dgm:t>
    </dgm:pt>
    <dgm:pt modelId="{1C134F57-F5F4-4F77-B70D-4D18C98E1FFD}" type="pres">
      <dgm:prSet presAssocID="{D2F1AE76-305F-4550-99F8-15B23B69B7D4}" presName="sibTrans" presStyleCnt="0"/>
      <dgm:spPr/>
    </dgm:pt>
    <dgm:pt modelId="{5F8722CE-3DA0-46C9-8AEA-E4CDDD031032}" type="pres">
      <dgm:prSet presAssocID="{B69F4D68-1861-4C6D-B3F4-2327F7F29AF3}" presName="compNode" presStyleCnt="0"/>
      <dgm:spPr/>
    </dgm:pt>
    <dgm:pt modelId="{23A2C486-86D9-4752-9023-249EDAD1929C}" type="pres">
      <dgm:prSet presAssocID="{B69F4D68-1861-4C6D-B3F4-2327F7F29AF3}" presName="bgRect" presStyleLbl="bgShp" presStyleIdx="3" presStyleCnt="5"/>
      <dgm:spPr/>
    </dgm:pt>
    <dgm:pt modelId="{E2452A29-6C8B-4257-92FD-834DB9FC552B}" type="pres">
      <dgm:prSet presAssocID="{B69F4D68-1861-4C6D-B3F4-2327F7F29AF3}" presName="iconRect" presStyleLbl="node1" presStyleIdx="3" presStyleCnt="5"/>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Diploma Roll"/>
        </a:ext>
      </dgm:extLst>
    </dgm:pt>
    <dgm:pt modelId="{5C714563-A253-42BE-901D-F5775DABA403}" type="pres">
      <dgm:prSet presAssocID="{B69F4D68-1861-4C6D-B3F4-2327F7F29AF3}" presName="spaceRect" presStyleCnt="0"/>
      <dgm:spPr/>
    </dgm:pt>
    <dgm:pt modelId="{9C96548A-D9CB-4771-83FE-22EEFD6CC7F7}" type="pres">
      <dgm:prSet presAssocID="{B69F4D68-1861-4C6D-B3F4-2327F7F29AF3}" presName="parTx" presStyleLbl="revTx" presStyleIdx="3" presStyleCnt="5">
        <dgm:presLayoutVars>
          <dgm:chMax val="0"/>
          <dgm:chPref val="0"/>
        </dgm:presLayoutVars>
      </dgm:prSet>
      <dgm:spPr/>
      <dgm:t>
        <a:bodyPr/>
        <a:lstStyle/>
        <a:p>
          <a:endParaRPr lang="en-US"/>
        </a:p>
      </dgm:t>
    </dgm:pt>
    <dgm:pt modelId="{44CF87EC-9644-4069-BDDB-C89B2646E298}" type="pres">
      <dgm:prSet presAssocID="{A7A6D451-8F76-40A8-9022-7FA24FD5C7E4}" presName="sibTrans" presStyleCnt="0"/>
      <dgm:spPr/>
    </dgm:pt>
    <dgm:pt modelId="{0CFF314F-23FA-43F7-9434-54DF076DF5FC}" type="pres">
      <dgm:prSet presAssocID="{8A06EBDC-657D-4DC7-8D47-8F096317F5BA}" presName="compNode" presStyleCnt="0"/>
      <dgm:spPr/>
    </dgm:pt>
    <dgm:pt modelId="{1A6BD21F-9EDC-42C7-AC9D-18630F727D44}" type="pres">
      <dgm:prSet presAssocID="{8A06EBDC-657D-4DC7-8D47-8F096317F5BA}" presName="bgRect" presStyleLbl="bgShp" presStyleIdx="4" presStyleCnt="5"/>
      <dgm:spPr/>
    </dgm:pt>
    <dgm:pt modelId="{5D3A04E0-4A43-477E-80C3-D1B74E482CBC}" type="pres">
      <dgm:prSet presAssocID="{8A06EBDC-657D-4DC7-8D47-8F096317F5BA}" presName="iconRect" presStyleLbl="node1" presStyleIdx="4" presStyleCnt="5"/>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Stethoscope"/>
        </a:ext>
      </dgm:extLst>
    </dgm:pt>
    <dgm:pt modelId="{897741AB-F902-4920-AB3B-0EF60C0C2EF2}" type="pres">
      <dgm:prSet presAssocID="{8A06EBDC-657D-4DC7-8D47-8F096317F5BA}" presName="spaceRect" presStyleCnt="0"/>
      <dgm:spPr/>
    </dgm:pt>
    <dgm:pt modelId="{0134137C-E6BC-485E-BA80-12E7457CB05B}" type="pres">
      <dgm:prSet presAssocID="{8A06EBDC-657D-4DC7-8D47-8F096317F5BA}" presName="parTx" presStyleLbl="revTx" presStyleIdx="4" presStyleCnt="5">
        <dgm:presLayoutVars>
          <dgm:chMax val="0"/>
          <dgm:chPref val="0"/>
        </dgm:presLayoutVars>
      </dgm:prSet>
      <dgm:spPr/>
      <dgm:t>
        <a:bodyPr/>
        <a:lstStyle/>
        <a:p>
          <a:endParaRPr lang="en-US"/>
        </a:p>
      </dgm:t>
    </dgm:pt>
  </dgm:ptLst>
  <dgm:cxnLst>
    <dgm:cxn modelId="{16F428B9-B03B-4733-8C33-F2B68729F4DA}" srcId="{32046474-1570-4AE6-91AE-7EE0E35BFBFD}" destId="{B69F4D68-1861-4C6D-B3F4-2327F7F29AF3}" srcOrd="3" destOrd="0" parTransId="{6769C8FA-F6F1-4DEF-808E-BFAA57159D01}" sibTransId="{A7A6D451-8F76-40A8-9022-7FA24FD5C7E4}"/>
    <dgm:cxn modelId="{325FD6F7-960D-4BCD-850A-AB7DA1178DD7}" type="presOf" srcId="{D554A75B-6161-4DE3-BD37-44E04C3DE987}" destId="{5B370E8D-7917-4C18-A50B-EFE5F9F39E63}" srcOrd="0" destOrd="0" presId="urn:microsoft.com/office/officeart/2018/2/layout/IconVerticalSolidList"/>
    <dgm:cxn modelId="{999F5021-A80E-4DDD-9F23-9EDAEF108504}" srcId="{32046474-1570-4AE6-91AE-7EE0E35BFBFD}" destId="{8A06EBDC-657D-4DC7-8D47-8F096317F5BA}" srcOrd="4" destOrd="0" parTransId="{15CFC3B6-F382-4A1C-8610-B7EE1E4BB98A}" sibTransId="{8255D835-1D89-4906-8357-662D79E8DFBE}"/>
    <dgm:cxn modelId="{E9905059-3A77-4A8F-80D5-A9E09C1E3FB8}" type="presOf" srcId="{32046474-1570-4AE6-91AE-7EE0E35BFBFD}" destId="{BEF75E10-849D-4475-83EA-9A931F5CBDBD}" srcOrd="0" destOrd="0" presId="urn:microsoft.com/office/officeart/2018/2/layout/IconVerticalSolidList"/>
    <dgm:cxn modelId="{CE15CADF-6D73-4E3F-9E7E-A3DFC079D96B}" type="presOf" srcId="{74EF3315-BBF0-4E7A-A287-263B8D46673D}" destId="{3D0EF4D3-E8ED-4EA9-A5EF-1D8020F391E4}" srcOrd="0" destOrd="0" presId="urn:microsoft.com/office/officeart/2018/2/layout/IconVerticalSolidList"/>
    <dgm:cxn modelId="{167CDAB4-BB46-4E95-A0B2-16152A529E6E}" srcId="{32046474-1570-4AE6-91AE-7EE0E35BFBFD}" destId="{69486162-ADCD-4289-8D5E-C0FCF01A83DB}" srcOrd="1" destOrd="0" parTransId="{C72BA55C-C862-472B-933D-6B437B981102}" sibTransId="{7BCC995E-8D9D-483C-B45C-2A4AF6639FC9}"/>
    <dgm:cxn modelId="{A248476A-F69A-426C-8E48-23644B50120C}" srcId="{32046474-1570-4AE6-91AE-7EE0E35BFBFD}" destId="{74EF3315-BBF0-4E7A-A287-263B8D46673D}" srcOrd="2" destOrd="0" parTransId="{A27B2067-FC16-4C99-B522-E5F8B9CB54D4}" sibTransId="{D2F1AE76-305F-4550-99F8-15B23B69B7D4}"/>
    <dgm:cxn modelId="{C0352A14-BB2B-4A98-A445-FA567E98C3F5}" type="presOf" srcId="{69486162-ADCD-4289-8D5E-C0FCF01A83DB}" destId="{F49A35CB-1A49-4F58-B86F-EADC94256D9B}" srcOrd="0" destOrd="0" presId="urn:microsoft.com/office/officeart/2018/2/layout/IconVerticalSolidList"/>
    <dgm:cxn modelId="{DCD2FDFE-B1A3-4F87-9248-1D9ADA7690BD}" type="presOf" srcId="{8A06EBDC-657D-4DC7-8D47-8F096317F5BA}" destId="{0134137C-E6BC-485E-BA80-12E7457CB05B}" srcOrd="0" destOrd="0" presId="urn:microsoft.com/office/officeart/2018/2/layout/IconVerticalSolidList"/>
    <dgm:cxn modelId="{BA936466-D337-4350-8C4A-9F821CCA5698}" type="presOf" srcId="{B69F4D68-1861-4C6D-B3F4-2327F7F29AF3}" destId="{9C96548A-D9CB-4771-83FE-22EEFD6CC7F7}" srcOrd="0" destOrd="0" presId="urn:microsoft.com/office/officeart/2018/2/layout/IconVerticalSolidList"/>
    <dgm:cxn modelId="{E9C45A36-7A66-4D3A-977D-720C8CED862F}" srcId="{32046474-1570-4AE6-91AE-7EE0E35BFBFD}" destId="{D554A75B-6161-4DE3-BD37-44E04C3DE987}" srcOrd="0" destOrd="0" parTransId="{30FFDF87-40C3-4CD4-A13F-421F3876341C}" sibTransId="{FE7D13B0-6404-4EAF-9657-07754C7D376A}"/>
    <dgm:cxn modelId="{15EA1046-4436-46AD-8272-7147FB801E78}" type="presParOf" srcId="{BEF75E10-849D-4475-83EA-9A931F5CBDBD}" destId="{9B4F6836-789A-4714-AE39-4409786BA128}" srcOrd="0" destOrd="0" presId="urn:microsoft.com/office/officeart/2018/2/layout/IconVerticalSolidList"/>
    <dgm:cxn modelId="{C9A3693B-A319-4D11-8607-BE49D0ED3F50}" type="presParOf" srcId="{9B4F6836-789A-4714-AE39-4409786BA128}" destId="{2877519F-28E8-4360-ACAD-57188A64DCFF}" srcOrd="0" destOrd="0" presId="urn:microsoft.com/office/officeart/2018/2/layout/IconVerticalSolidList"/>
    <dgm:cxn modelId="{E06C58D1-153B-43FD-A124-2774408EC03F}" type="presParOf" srcId="{9B4F6836-789A-4714-AE39-4409786BA128}" destId="{64813CAB-0541-48D5-8A1D-0FDFA5D36A46}" srcOrd="1" destOrd="0" presId="urn:microsoft.com/office/officeart/2018/2/layout/IconVerticalSolidList"/>
    <dgm:cxn modelId="{104A1FC7-09CB-4833-A8FA-69C457D79EF6}" type="presParOf" srcId="{9B4F6836-789A-4714-AE39-4409786BA128}" destId="{3F9C579B-CD6F-4A3B-A710-ACD461431C11}" srcOrd="2" destOrd="0" presId="urn:microsoft.com/office/officeart/2018/2/layout/IconVerticalSolidList"/>
    <dgm:cxn modelId="{F569AA59-402B-4D38-A4B3-D8A889061E11}" type="presParOf" srcId="{9B4F6836-789A-4714-AE39-4409786BA128}" destId="{5B370E8D-7917-4C18-A50B-EFE5F9F39E63}" srcOrd="3" destOrd="0" presId="urn:microsoft.com/office/officeart/2018/2/layout/IconVerticalSolidList"/>
    <dgm:cxn modelId="{97244B42-9A18-4E48-BEE7-5FC7E2C80198}" type="presParOf" srcId="{BEF75E10-849D-4475-83EA-9A931F5CBDBD}" destId="{B75E0499-5A1D-4552-8EB8-588C84ECA9F1}" srcOrd="1" destOrd="0" presId="urn:microsoft.com/office/officeart/2018/2/layout/IconVerticalSolidList"/>
    <dgm:cxn modelId="{A69A6B57-A37F-4240-BDD4-2E9588E3D9A4}" type="presParOf" srcId="{BEF75E10-849D-4475-83EA-9A931F5CBDBD}" destId="{DF643903-3120-4D9F-AE83-32AC3C32E46A}" srcOrd="2" destOrd="0" presId="urn:microsoft.com/office/officeart/2018/2/layout/IconVerticalSolidList"/>
    <dgm:cxn modelId="{6498988D-97E4-45BD-9D7E-AF898366891F}" type="presParOf" srcId="{DF643903-3120-4D9F-AE83-32AC3C32E46A}" destId="{C0B767F9-400C-4173-ABFA-8430F9F8E421}" srcOrd="0" destOrd="0" presId="urn:microsoft.com/office/officeart/2018/2/layout/IconVerticalSolidList"/>
    <dgm:cxn modelId="{634CAD07-8924-4CAD-B827-6908C5E15A37}" type="presParOf" srcId="{DF643903-3120-4D9F-AE83-32AC3C32E46A}" destId="{997FC279-6EFD-4EA8-97C7-27A1E7A3DC02}" srcOrd="1" destOrd="0" presId="urn:microsoft.com/office/officeart/2018/2/layout/IconVerticalSolidList"/>
    <dgm:cxn modelId="{25D4941B-80D1-4427-86E4-852C60DCF656}" type="presParOf" srcId="{DF643903-3120-4D9F-AE83-32AC3C32E46A}" destId="{A517A1CD-E930-463A-823F-B84170534848}" srcOrd="2" destOrd="0" presId="urn:microsoft.com/office/officeart/2018/2/layout/IconVerticalSolidList"/>
    <dgm:cxn modelId="{ACA1736C-9826-4B17-8318-D3BB09B684CD}" type="presParOf" srcId="{DF643903-3120-4D9F-AE83-32AC3C32E46A}" destId="{F49A35CB-1A49-4F58-B86F-EADC94256D9B}" srcOrd="3" destOrd="0" presId="urn:microsoft.com/office/officeart/2018/2/layout/IconVerticalSolidList"/>
    <dgm:cxn modelId="{F7F5FD3F-6A25-4D77-8460-61137FA0F1C9}" type="presParOf" srcId="{BEF75E10-849D-4475-83EA-9A931F5CBDBD}" destId="{7CE5A51C-E491-4200-853F-8ECEA0896739}" srcOrd="3" destOrd="0" presId="urn:microsoft.com/office/officeart/2018/2/layout/IconVerticalSolidList"/>
    <dgm:cxn modelId="{F9C42964-4772-47D9-A041-10B1412CA68F}" type="presParOf" srcId="{BEF75E10-849D-4475-83EA-9A931F5CBDBD}" destId="{CE8F48F7-6458-47AD-9710-A1741436E509}" srcOrd="4" destOrd="0" presId="urn:microsoft.com/office/officeart/2018/2/layout/IconVerticalSolidList"/>
    <dgm:cxn modelId="{979EB060-2515-43E1-AC96-7586CFAF188D}" type="presParOf" srcId="{CE8F48F7-6458-47AD-9710-A1741436E509}" destId="{C2D2E161-00CA-4E68-83A3-19B4EC723C0C}" srcOrd="0" destOrd="0" presId="urn:microsoft.com/office/officeart/2018/2/layout/IconVerticalSolidList"/>
    <dgm:cxn modelId="{C7CBA156-E43E-4CB8-868C-837959256783}" type="presParOf" srcId="{CE8F48F7-6458-47AD-9710-A1741436E509}" destId="{3787B1AA-C027-4C67-8DFE-0A1817A5EB00}" srcOrd="1" destOrd="0" presId="urn:microsoft.com/office/officeart/2018/2/layout/IconVerticalSolidList"/>
    <dgm:cxn modelId="{B68B688F-EBD2-417D-B8D7-68AC61F60451}" type="presParOf" srcId="{CE8F48F7-6458-47AD-9710-A1741436E509}" destId="{9052385D-026F-4F45-93B8-879E6BDBA228}" srcOrd="2" destOrd="0" presId="urn:microsoft.com/office/officeart/2018/2/layout/IconVerticalSolidList"/>
    <dgm:cxn modelId="{6DBA8B63-C9A8-4A66-9926-2C65410992A3}" type="presParOf" srcId="{CE8F48F7-6458-47AD-9710-A1741436E509}" destId="{3D0EF4D3-E8ED-4EA9-A5EF-1D8020F391E4}" srcOrd="3" destOrd="0" presId="urn:microsoft.com/office/officeart/2018/2/layout/IconVerticalSolidList"/>
    <dgm:cxn modelId="{779C3437-6AA9-4621-B64D-BF6F350534CE}" type="presParOf" srcId="{BEF75E10-849D-4475-83EA-9A931F5CBDBD}" destId="{1C134F57-F5F4-4F77-B70D-4D18C98E1FFD}" srcOrd="5" destOrd="0" presId="urn:microsoft.com/office/officeart/2018/2/layout/IconVerticalSolidList"/>
    <dgm:cxn modelId="{F8B14F28-ED60-4A4E-A9B3-AB6BCF29A577}" type="presParOf" srcId="{BEF75E10-849D-4475-83EA-9A931F5CBDBD}" destId="{5F8722CE-3DA0-46C9-8AEA-E4CDDD031032}" srcOrd="6" destOrd="0" presId="urn:microsoft.com/office/officeart/2018/2/layout/IconVerticalSolidList"/>
    <dgm:cxn modelId="{5A13D331-7A87-4485-8794-280D6B9B2A13}" type="presParOf" srcId="{5F8722CE-3DA0-46C9-8AEA-E4CDDD031032}" destId="{23A2C486-86D9-4752-9023-249EDAD1929C}" srcOrd="0" destOrd="0" presId="urn:microsoft.com/office/officeart/2018/2/layout/IconVerticalSolidList"/>
    <dgm:cxn modelId="{7705DE34-9315-4171-AC7F-65E4C85C4151}" type="presParOf" srcId="{5F8722CE-3DA0-46C9-8AEA-E4CDDD031032}" destId="{E2452A29-6C8B-4257-92FD-834DB9FC552B}" srcOrd="1" destOrd="0" presId="urn:microsoft.com/office/officeart/2018/2/layout/IconVerticalSolidList"/>
    <dgm:cxn modelId="{E1AB5F43-A0F1-426C-AC59-D54F5A5BAF23}" type="presParOf" srcId="{5F8722CE-3DA0-46C9-8AEA-E4CDDD031032}" destId="{5C714563-A253-42BE-901D-F5775DABA403}" srcOrd="2" destOrd="0" presId="urn:microsoft.com/office/officeart/2018/2/layout/IconVerticalSolidList"/>
    <dgm:cxn modelId="{3328690C-8EB5-4032-B4D2-ACD607F2F5AB}" type="presParOf" srcId="{5F8722CE-3DA0-46C9-8AEA-E4CDDD031032}" destId="{9C96548A-D9CB-4771-83FE-22EEFD6CC7F7}" srcOrd="3" destOrd="0" presId="urn:microsoft.com/office/officeart/2018/2/layout/IconVerticalSolidList"/>
    <dgm:cxn modelId="{709756D1-6078-4A30-94AD-57FF5BCF7CCD}" type="presParOf" srcId="{BEF75E10-849D-4475-83EA-9A931F5CBDBD}" destId="{44CF87EC-9644-4069-BDDB-C89B2646E298}" srcOrd="7" destOrd="0" presId="urn:microsoft.com/office/officeart/2018/2/layout/IconVerticalSolidList"/>
    <dgm:cxn modelId="{F4D81EC8-F00C-4CE5-B7AB-CF97FA2D6829}" type="presParOf" srcId="{BEF75E10-849D-4475-83EA-9A931F5CBDBD}" destId="{0CFF314F-23FA-43F7-9434-54DF076DF5FC}" srcOrd="8" destOrd="0" presId="urn:microsoft.com/office/officeart/2018/2/layout/IconVerticalSolidList"/>
    <dgm:cxn modelId="{23076C78-B567-4A59-9265-402902850F20}" type="presParOf" srcId="{0CFF314F-23FA-43F7-9434-54DF076DF5FC}" destId="{1A6BD21F-9EDC-42C7-AC9D-18630F727D44}" srcOrd="0" destOrd="0" presId="urn:microsoft.com/office/officeart/2018/2/layout/IconVerticalSolidList"/>
    <dgm:cxn modelId="{6C1D0D18-8034-470E-AF55-E1F6010B2859}" type="presParOf" srcId="{0CFF314F-23FA-43F7-9434-54DF076DF5FC}" destId="{5D3A04E0-4A43-477E-80C3-D1B74E482CBC}" srcOrd="1" destOrd="0" presId="urn:microsoft.com/office/officeart/2018/2/layout/IconVerticalSolidList"/>
    <dgm:cxn modelId="{5DE9BDB8-1215-4EDB-B57D-89784B694F05}" type="presParOf" srcId="{0CFF314F-23FA-43F7-9434-54DF076DF5FC}" destId="{897741AB-F902-4920-AB3B-0EF60C0C2EF2}" srcOrd="2" destOrd="0" presId="urn:microsoft.com/office/officeart/2018/2/layout/IconVerticalSolidList"/>
    <dgm:cxn modelId="{4343AE78-1515-4B00-A2F6-847AD33A9D9B}" type="presParOf" srcId="{0CFF314F-23FA-43F7-9434-54DF076DF5FC}" destId="{0134137C-E6BC-485E-BA80-12E7457CB05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7CA24F-C5D7-4DA0-88F7-68990FE91FCB}"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AD10CC84-1155-4F15-A40A-6E097AB6DC40}">
      <dgm:prSet/>
      <dgm:spPr/>
      <dgm:t>
        <a:bodyPr/>
        <a:lstStyle/>
        <a:p>
          <a:r>
            <a:rPr lang="en-US" dirty="0"/>
            <a:t>Despite the challenges mentioned above, in this century, we have made steady but slow progress in :</a:t>
          </a:r>
        </a:p>
      </dgm:t>
    </dgm:pt>
    <dgm:pt modelId="{53D677B9-F929-4E63-93B3-44B6BBAD8BF3}" type="parTrans" cxnId="{B5E46DBE-48A6-44F6-83B8-46245CED783A}">
      <dgm:prSet/>
      <dgm:spPr/>
      <dgm:t>
        <a:bodyPr/>
        <a:lstStyle/>
        <a:p>
          <a:endParaRPr lang="en-US"/>
        </a:p>
      </dgm:t>
    </dgm:pt>
    <dgm:pt modelId="{EF7C2A31-D35A-4B76-A9A6-265F034CE685}" type="sibTrans" cxnId="{B5E46DBE-48A6-44F6-83B8-46245CED783A}">
      <dgm:prSet/>
      <dgm:spPr/>
      <dgm:t>
        <a:bodyPr/>
        <a:lstStyle/>
        <a:p>
          <a:endParaRPr lang="en-US"/>
        </a:p>
      </dgm:t>
    </dgm:pt>
    <dgm:pt modelId="{53756D5C-2276-4D4F-957B-DF4C4DEC4E98}">
      <dgm:prSet/>
      <dgm:spPr/>
      <dgm:t>
        <a:bodyPr/>
        <a:lstStyle/>
        <a:p>
          <a:r>
            <a:rPr lang="en-US"/>
            <a:t>1. Clinical services </a:t>
          </a:r>
        </a:p>
      </dgm:t>
    </dgm:pt>
    <dgm:pt modelId="{EDF00AFC-F970-4A95-9FCC-2F443193DE85}" type="parTrans" cxnId="{E324B675-804E-4E79-9831-B7D91E90C893}">
      <dgm:prSet/>
      <dgm:spPr/>
      <dgm:t>
        <a:bodyPr/>
        <a:lstStyle/>
        <a:p>
          <a:endParaRPr lang="en-US"/>
        </a:p>
      </dgm:t>
    </dgm:pt>
    <dgm:pt modelId="{54FA6C2F-00CA-4602-8E4E-78DD15302148}" type="sibTrans" cxnId="{E324B675-804E-4E79-9831-B7D91E90C893}">
      <dgm:prSet/>
      <dgm:spPr/>
      <dgm:t>
        <a:bodyPr/>
        <a:lstStyle/>
        <a:p>
          <a:endParaRPr lang="en-US"/>
        </a:p>
      </dgm:t>
    </dgm:pt>
    <dgm:pt modelId="{F94A6380-C2E6-4CB6-ADF2-705F3AEA9F63}">
      <dgm:prSet/>
      <dgm:spPr/>
      <dgm:t>
        <a:bodyPr/>
        <a:lstStyle/>
        <a:p>
          <a:r>
            <a:rPr lang="en-US"/>
            <a:t>2. Training </a:t>
          </a:r>
        </a:p>
      </dgm:t>
    </dgm:pt>
    <dgm:pt modelId="{B2D61ADA-4F52-46F6-B24A-99C083BD073C}" type="parTrans" cxnId="{FBE5D291-BC72-41E6-8F45-C2FE85D1D0EF}">
      <dgm:prSet/>
      <dgm:spPr/>
      <dgm:t>
        <a:bodyPr/>
        <a:lstStyle/>
        <a:p>
          <a:endParaRPr lang="en-US"/>
        </a:p>
      </dgm:t>
    </dgm:pt>
    <dgm:pt modelId="{440894BD-F8AD-48B7-B6EA-A580D1611FA8}" type="sibTrans" cxnId="{FBE5D291-BC72-41E6-8F45-C2FE85D1D0EF}">
      <dgm:prSet/>
      <dgm:spPr/>
      <dgm:t>
        <a:bodyPr/>
        <a:lstStyle/>
        <a:p>
          <a:endParaRPr lang="en-US"/>
        </a:p>
      </dgm:t>
    </dgm:pt>
    <dgm:pt modelId="{6F9CAF01-755A-47F7-A5CE-556E1D0DB358}">
      <dgm:prSet/>
      <dgm:spPr/>
      <dgm:t>
        <a:bodyPr/>
        <a:lstStyle/>
        <a:p>
          <a:r>
            <a:rPr lang="en-US"/>
            <a:t>3. Research</a:t>
          </a:r>
        </a:p>
      </dgm:t>
    </dgm:pt>
    <dgm:pt modelId="{AE54E3E1-A78B-4D6C-AAAE-745459229388}" type="parTrans" cxnId="{4A648A3E-6CCF-4D7D-841E-45488118A0ED}">
      <dgm:prSet/>
      <dgm:spPr/>
      <dgm:t>
        <a:bodyPr/>
        <a:lstStyle/>
        <a:p>
          <a:endParaRPr lang="en-US"/>
        </a:p>
      </dgm:t>
    </dgm:pt>
    <dgm:pt modelId="{33292F36-F64A-4354-B08B-ED22C91102EB}" type="sibTrans" cxnId="{4A648A3E-6CCF-4D7D-841E-45488118A0ED}">
      <dgm:prSet/>
      <dgm:spPr/>
      <dgm:t>
        <a:bodyPr/>
        <a:lstStyle/>
        <a:p>
          <a:endParaRPr lang="en-US"/>
        </a:p>
      </dgm:t>
    </dgm:pt>
    <dgm:pt modelId="{6CAFC2B9-E40E-458D-ACFA-7D457C376E6C}">
      <dgm:prSet/>
      <dgm:spPr/>
      <dgm:t>
        <a:bodyPr/>
        <a:lstStyle/>
        <a:p>
          <a:r>
            <a:rPr lang="en-US"/>
            <a:t>There is still a serious problem of lack of Equity of service delivery </a:t>
          </a:r>
        </a:p>
      </dgm:t>
    </dgm:pt>
    <dgm:pt modelId="{9DB60995-7A80-41BF-8DA5-174DC7EBC67A}" type="parTrans" cxnId="{294D0908-A3EA-478A-B7B4-B73278B7FF07}">
      <dgm:prSet/>
      <dgm:spPr/>
      <dgm:t>
        <a:bodyPr/>
        <a:lstStyle/>
        <a:p>
          <a:endParaRPr lang="en-US"/>
        </a:p>
      </dgm:t>
    </dgm:pt>
    <dgm:pt modelId="{295A2838-63D1-474F-9BCB-C3A1AADC5B3F}" type="sibTrans" cxnId="{294D0908-A3EA-478A-B7B4-B73278B7FF07}">
      <dgm:prSet/>
      <dgm:spPr/>
      <dgm:t>
        <a:bodyPr/>
        <a:lstStyle/>
        <a:p>
          <a:endParaRPr lang="en-US"/>
        </a:p>
      </dgm:t>
    </dgm:pt>
    <dgm:pt modelId="{A971027E-90EA-4690-B6B2-25630E526975}">
      <dgm:prSet/>
      <dgm:spPr/>
      <dgm:t>
        <a:bodyPr/>
        <a:lstStyle/>
        <a:p>
          <a:r>
            <a:rPr lang="en-US"/>
            <a:t>We need to work on increasing co-operation and collaborations</a:t>
          </a:r>
        </a:p>
      </dgm:t>
    </dgm:pt>
    <dgm:pt modelId="{8605F64E-401F-4D06-808D-58D78D532191}" type="parTrans" cxnId="{2F759791-64C7-4BE7-99DC-47F8774FAA4B}">
      <dgm:prSet/>
      <dgm:spPr/>
      <dgm:t>
        <a:bodyPr/>
        <a:lstStyle/>
        <a:p>
          <a:endParaRPr lang="en-US"/>
        </a:p>
      </dgm:t>
    </dgm:pt>
    <dgm:pt modelId="{950CC404-13E3-4CE9-AC0A-95D46CF6FD6B}" type="sibTrans" cxnId="{2F759791-64C7-4BE7-99DC-47F8774FAA4B}">
      <dgm:prSet/>
      <dgm:spPr/>
      <dgm:t>
        <a:bodyPr/>
        <a:lstStyle/>
        <a:p>
          <a:endParaRPr lang="en-US"/>
        </a:p>
      </dgm:t>
    </dgm:pt>
    <dgm:pt modelId="{8E0DFA23-470E-4FD1-B54E-FE0B8584041E}" type="pres">
      <dgm:prSet presAssocID="{FA7CA24F-C5D7-4DA0-88F7-68990FE91FCB}" presName="Name0" presStyleCnt="0">
        <dgm:presLayoutVars>
          <dgm:dir/>
          <dgm:resizeHandles val="exact"/>
        </dgm:presLayoutVars>
      </dgm:prSet>
      <dgm:spPr/>
      <dgm:t>
        <a:bodyPr/>
        <a:lstStyle/>
        <a:p>
          <a:endParaRPr lang="en-US"/>
        </a:p>
      </dgm:t>
    </dgm:pt>
    <dgm:pt modelId="{597739EA-7F3C-4CE5-B409-0AB310CDE387}" type="pres">
      <dgm:prSet presAssocID="{AD10CC84-1155-4F15-A40A-6E097AB6DC40}" presName="node" presStyleLbl="node1" presStyleIdx="0" presStyleCnt="6">
        <dgm:presLayoutVars>
          <dgm:bulletEnabled val="1"/>
        </dgm:presLayoutVars>
      </dgm:prSet>
      <dgm:spPr/>
      <dgm:t>
        <a:bodyPr/>
        <a:lstStyle/>
        <a:p>
          <a:endParaRPr lang="en-US"/>
        </a:p>
      </dgm:t>
    </dgm:pt>
    <dgm:pt modelId="{28719964-1411-4D78-929C-4D53A4F7EA7B}" type="pres">
      <dgm:prSet presAssocID="{EF7C2A31-D35A-4B76-A9A6-265F034CE685}" presName="sibTrans" presStyleLbl="sibTrans1D1" presStyleIdx="0" presStyleCnt="5"/>
      <dgm:spPr/>
      <dgm:t>
        <a:bodyPr/>
        <a:lstStyle/>
        <a:p>
          <a:endParaRPr lang="en-US"/>
        </a:p>
      </dgm:t>
    </dgm:pt>
    <dgm:pt modelId="{CCA3246F-9FCA-4A1E-B139-C06C028B6E3B}" type="pres">
      <dgm:prSet presAssocID="{EF7C2A31-D35A-4B76-A9A6-265F034CE685}" presName="connectorText" presStyleLbl="sibTrans1D1" presStyleIdx="0" presStyleCnt="5"/>
      <dgm:spPr/>
      <dgm:t>
        <a:bodyPr/>
        <a:lstStyle/>
        <a:p>
          <a:endParaRPr lang="en-US"/>
        </a:p>
      </dgm:t>
    </dgm:pt>
    <dgm:pt modelId="{FA87692F-BE84-46EE-900C-80F35CB374D9}" type="pres">
      <dgm:prSet presAssocID="{53756D5C-2276-4D4F-957B-DF4C4DEC4E98}" presName="node" presStyleLbl="node1" presStyleIdx="1" presStyleCnt="6">
        <dgm:presLayoutVars>
          <dgm:bulletEnabled val="1"/>
        </dgm:presLayoutVars>
      </dgm:prSet>
      <dgm:spPr/>
      <dgm:t>
        <a:bodyPr/>
        <a:lstStyle/>
        <a:p>
          <a:endParaRPr lang="en-US"/>
        </a:p>
      </dgm:t>
    </dgm:pt>
    <dgm:pt modelId="{926FE6FD-609B-4540-A26F-B6BC137D9CEE}" type="pres">
      <dgm:prSet presAssocID="{54FA6C2F-00CA-4602-8E4E-78DD15302148}" presName="sibTrans" presStyleLbl="sibTrans1D1" presStyleIdx="1" presStyleCnt="5"/>
      <dgm:spPr/>
      <dgm:t>
        <a:bodyPr/>
        <a:lstStyle/>
        <a:p>
          <a:endParaRPr lang="en-US"/>
        </a:p>
      </dgm:t>
    </dgm:pt>
    <dgm:pt modelId="{7AF2E3AC-F8E0-4DAB-BBC6-9551E5AA621A}" type="pres">
      <dgm:prSet presAssocID="{54FA6C2F-00CA-4602-8E4E-78DD15302148}" presName="connectorText" presStyleLbl="sibTrans1D1" presStyleIdx="1" presStyleCnt="5"/>
      <dgm:spPr/>
      <dgm:t>
        <a:bodyPr/>
        <a:lstStyle/>
        <a:p>
          <a:endParaRPr lang="en-US"/>
        </a:p>
      </dgm:t>
    </dgm:pt>
    <dgm:pt modelId="{818A342F-7FE3-422B-9E08-C346847E5E5F}" type="pres">
      <dgm:prSet presAssocID="{F94A6380-C2E6-4CB6-ADF2-705F3AEA9F63}" presName="node" presStyleLbl="node1" presStyleIdx="2" presStyleCnt="6">
        <dgm:presLayoutVars>
          <dgm:bulletEnabled val="1"/>
        </dgm:presLayoutVars>
      </dgm:prSet>
      <dgm:spPr/>
      <dgm:t>
        <a:bodyPr/>
        <a:lstStyle/>
        <a:p>
          <a:endParaRPr lang="en-US"/>
        </a:p>
      </dgm:t>
    </dgm:pt>
    <dgm:pt modelId="{AB5891B1-1DB2-458F-B968-A561406420AC}" type="pres">
      <dgm:prSet presAssocID="{440894BD-F8AD-48B7-B6EA-A580D1611FA8}" presName="sibTrans" presStyleLbl="sibTrans1D1" presStyleIdx="2" presStyleCnt="5"/>
      <dgm:spPr/>
      <dgm:t>
        <a:bodyPr/>
        <a:lstStyle/>
        <a:p>
          <a:endParaRPr lang="en-US"/>
        </a:p>
      </dgm:t>
    </dgm:pt>
    <dgm:pt modelId="{8F37575E-F3C0-4981-84FA-7374D1527B27}" type="pres">
      <dgm:prSet presAssocID="{440894BD-F8AD-48B7-B6EA-A580D1611FA8}" presName="connectorText" presStyleLbl="sibTrans1D1" presStyleIdx="2" presStyleCnt="5"/>
      <dgm:spPr/>
      <dgm:t>
        <a:bodyPr/>
        <a:lstStyle/>
        <a:p>
          <a:endParaRPr lang="en-US"/>
        </a:p>
      </dgm:t>
    </dgm:pt>
    <dgm:pt modelId="{34BB51D3-D372-47BF-A24D-847413278F49}" type="pres">
      <dgm:prSet presAssocID="{6F9CAF01-755A-47F7-A5CE-556E1D0DB358}" presName="node" presStyleLbl="node1" presStyleIdx="3" presStyleCnt="6">
        <dgm:presLayoutVars>
          <dgm:bulletEnabled val="1"/>
        </dgm:presLayoutVars>
      </dgm:prSet>
      <dgm:spPr/>
      <dgm:t>
        <a:bodyPr/>
        <a:lstStyle/>
        <a:p>
          <a:endParaRPr lang="en-US"/>
        </a:p>
      </dgm:t>
    </dgm:pt>
    <dgm:pt modelId="{D1C8D795-C229-453E-ACF6-A77B089D0012}" type="pres">
      <dgm:prSet presAssocID="{33292F36-F64A-4354-B08B-ED22C91102EB}" presName="sibTrans" presStyleLbl="sibTrans1D1" presStyleIdx="3" presStyleCnt="5"/>
      <dgm:spPr/>
      <dgm:t>
        <a:bodyPr/>
        <a:lstStyle/>
        <a:p>
          <a:endParaRPr lang="en-US"/>
        </a:p>
      </dgm:t>
    </dgm:pt>
    <dgm:pt modelId="{A592A2F2-CC2E-4D67-8AE9-B6FAC6F43DA3}" type="pres">
      <dgm:prSet presAssocID="{33292F36-F64A-4354-B08B-ED22C91102EB}" presName="connectorText" presStyleLbl="sibTrans1D1" presStyleIdx="3" presStyleCnt="5"/>
      <dgm:spPr/>
      <dgm:t>
        <a:bodyPr/>
        <a:lstStyle/>
        <a:p>
          <a:endParaRPr lang="en-US"/>
        </a:p>
      </dgm:t>
    </dgm:pt>
    <dgm:pt modelId="{73FE7CA1-CF22-4012-9066-21498D541D7A}" type="pres">
      <dgm:prSet presAssocID="{6CAFC2B9-E40E-458D-ACFA-7D457C376E6C}" presName="node" presStyleLbl="node1" presStyleIdx="4" presStyleCnt="6">
        <dgm:presLayoutVars>
          <dgm:bulletEnabled val="1"/>
        </dgm:presLayoutVars>
      </dgm:prSet>
      <dgm:spPr/>
      <dgm:t>
        <a:bodyPr/>
        <a:lstStyle/>
        <a:p>
          <a:endParaRPr lang="en-US"/>
        </a:p>
      </dgm:t>
    </dgm:pt>
    <dgm:pt modelId="{E949A450-2576-4442-B004-C4B77BF6EE83}" type="pres">
      <dgm:prSet presAssocID="{295A2838-63D1-474F-9BCB-C3A1AADC5B3F}" presName="sibTrans" presStyleLbl="sibTrans1D1" presStyleIdx="4" presStyleCnt="5"/>
      <dgm:spPr/>
      <dgm:t>
        <a:bodyPr/>
        <a:lstStyle/>
        <a:p>
          <a:endParaRPr lang="en-US"/>
        </a:p>
      </dgm:t>
    </dgm:pt>
    <dgm:pt modelId="{4AD5FFFF-782C-4E7D-B18F-5C49B1FBC2AE}" type="pres">
      <dgm:prSet presAssocID="{295A2838-63D1-474F-9BCB-C3A1AADC5B3F}" presName="connectorText" presStyleLbl="sibTrans1D1" presStyleIdx="4" presStyleCnt="5"/>
      <dgm:spPr/>
      <dgm:t>
        <a:bodyPr/>
        <a:lstStyle/>
        <a:p>
          <a:endParaRPr lang="en-US"/>
        </a:p>
      </dgm:t>
    </dgm:pt>
    <dgm:pt modelId="{ECBEC77F-C8C7-47FA-BA59-8E8DB2056882}" type="pres">
      <dgm:prSet presAssocID="{A971027E-90EA-4690-B6B2-25630E526975}" presName="node" presStyleLbl="node1" presStyleIdx="5" presStyleCnt="6">
        <dgm:presLayoutVars>
          <dgm:bulletEnabled val="1"/>
        </dgm:presLayoutVars>
      </dgm:prSet>
      <dgm:spPr/>
      <dgm:t>
        <a:bodyPr/>
        <a:lstStyle/>
        <a:p>
          <a:endParaRPr lang="en-US"/>
        </a:p>
      </dgm:t>
    </dgm:pt>
  </dgm:ptLst>
  <dgm:cxnLst>
    <dgm:cxn modelId="{F197A312-6EBE-4435-9496-1B07747EB3B7}" type="presOf" srcId="{295A2838-63D1-474F-9BCB-C3A1AADC5B3F}" destId="{4AD5FFFF-782C-4E7D-B18F-5C49B1FBC2AE}" srcOrd="1" destOrd="0" presId="urn:microsoft.com/office/officeart/2016/7/layout/RepeatingBendingProcessNew"/>
    <dgm:cxn modelId="{B40717DB-5F6A-48B6-B6B7-71CDEC1E30E0}" type="presOf" srcId="{440894BD-F8AD-48B7-B6EA-A580D1611FA8}" destId="{8F37575E-F3C0-4981-84FA-7374D1527B27}" srcOrd="1" destOrd="0" presId="urn:microsoft.com/office/officeart/2016/7/layout/RepeatingBendingProcessNew"/>
    <dgm:cxn modelId="{23314D20-E4FF-4314-8056-F395A14310B0}" type="presOf" srcId="{EF7C2A31-D35A-4B76-A9A6-265F034CE685}" destId="{28719964-1411-4D78-929C-4D53A4F7EA7B}" srcOrd="0" destOrd="0" presId="urn:microsoft.com/office/officeart/2016/7/layout/RepeatingBendingProcessNew"/>
    <dgm:cxn modelId="{FBE5D291-BC72-41E6-8F45-C2FE85D1D0EF}" srcId="{FA7CA24F-C5D7-4DA0-88F7-68990FE91FCB}" destId="{F94A6380-C2E6-4CB6-ADF2-705F3AEA9F63}" srcOrd="2" destOrd="0" parTransId="{B2D61ADA-4F52-46F6-B24A-99C083BD073C}" sibTransId="{440894BD-F8AD-48B7-B6EA-A580D1611FA8}"/>
    <dgm:cxn modelId="{08061E43-ABCE-4168-946C-FD5DF6B5AE26}" type="presOf" srcId="{53756D5C-2276-4D4F-957B-DF4C4DEC4E98}" destId="{FA87692F-BE84-46EE-900C-80F35CB374D9}" srcOrd="0" destOrd="0" presId="urn:microsoft.com/office/officeart/2016/7/layout/RepeatingBendingProcessNew"/>
    <dgm:cxn modelId="{707CA331-CDD6-4BE2-B604-668A0DD25FEF}" type="presOf" srcId="{33292F36-F64A-4354-B08B-ED22C91102EB}" destId="{D1C8D795-C229-453E-ACF6-A77B089D0012}" srcOrd="0" destOrd="0" presId="urn:microsoft.com/office/officeart/2016/7/layout/RepeatingBendingProcessNew"/>
    <dgm:cxn modelId="{F0F3D764-F09B-4339-8949-83488EAAF030}" type="presOf" srcId="{295A2838-63D1-474F-9BCB-C3A1AADC5B3F}" destId="{E949A450-2576-4442-B004-C4B77BF6EE83}" srcOrd="0" destOrd="0" presId="urn:microsoft.com/office/officeart/2016/7/layout/RepeatingBendingProcessNew"/>
    <dgm:cxn modelId="{294D0908-A3EA-478A-B7B4-B73278B7FF07}" srcId="{FA7CA24F-C5D7-4DA0-88F7-68990FE91FCB}" destId="{6CAFC2B9-E40E-458D-ACFA-7D457C376E6C}" srcOrd="4" destOrd="0" parTransId="{9DB60995-7A80-41BF-8DA5-174DC7EBC67A}" sibTransId="{295A2838-63D1-474F-9BCB-C3A1AADC5B3F}"/>
    <dgm:cxn modelId="{0F03E13A-A567-4310-8E09-343667488904}" type="presOf" srcId="{54FA6C2F-00CA-4602-8E4E-78DD15302148}" destId="{926FE6FD-609B-4540-A26F-B6BC137D9CEE}" srcOrd="0" destOrd="0" presId="urn:microsoft.com/office/officeart/2016/7/layout/RepeatingBendingProcessNew"/>
    <dgm:cxn modelId="{E324B675-804E-4E79-9831-B7D91E90C893}" srcId="{FA7CA24F-C5D7-4DA0-88F7-68990FE91FCB}" destId="{53756D5C-2276-4D4F-957B-DF4C4DEC4E98}" srcOrd="1" destOrd="0" parTransId="{EDF00AFC-F970-4A95-9FCC-2F443193DE85}" sibTransId="{54FA6C2F-00CA-4602-8E4E-78DD15302148}"/>
    <dgm:cxn modelId="{9B61F0E7-BA74-40F9-AB8A-0768E4A6F05F}" type="presOf" srcId="{6F9CAF01-755A-47F7-A5CE-556E1D0DB358}" destId="{34BB51D3-D372-47BF-A24D-847413278F49}" srcOrd="0" destOrd="0" presId="urn:microsoft.com/office/officeart/2016/7/layout/RepeatingBendingProcessNew"/>
    <dgm:cxn modelId="{AEF79F60-AC79-4528-B94D-248B025DF922}" type="presOf" srcId="{FA7CA24F-C5D7-4DA0-88F7-68990FE91FCB}" destId="{8E0DFA23-470E-4FD1-B54E-FE0B8584041E}" srcOrd="0" destOrd="0" presId="urn:microsoft.com/office/officeart/2016/7/layout/RepeatingBendingProcessNew"/>
    <dgm:cxn modelId="{2F759791-64C7-4BE7-99DC-47F8774FAA4B}" srcId="{FA7CA24F-C5D7-4DA0-88F7-68990FE91FCB}" destId="{A971027E-90EA-4690-B6B2-25630E526975}" srcOrd="5" destOrd="0" parTransId="{8605F64E-401F-4D06-808D-58D78D532191}" sibTransId="{950CC404-13E3-4CE9-AC0A-95D46CF6FD6B}"/>
    <dgm:cxn modelId="{3E2FF0A6-7FCA-4474-8369-13AF0C65D4D7}" type="presOf" srcId="{33292F36-F64A-4354-B08B-ED22C91102EB}" destId="{A592A2F2-CC2E-4D67-8AE9-B6FAC6F43DA3}" srcOrd="1" destOrd="0" presId="urn:microsoft.com/office/officeart/2016/7/layout/RepeatingBendingProcessNew"/>
    <dgm:cxn modelId="{4A648A3E-6CCF-4D7D-841E-45488118A0ED}" srcId="{FA7CA24F-C5D7-4DA0-88F7-68990FE91FCB}" destId="{6F9CAF01-755A-47F7-A5CE-556E1D0DB358}" srcOrd="3" destOrd="0" parTransId="{AE54E3E1-A78B-4D6C-AAAE-745459229388}" sibTransId="{33292F36-F64A-4354-B08B-ED22C91102EB}"/>
    <dgm:cxn modelId="{6F44A46E-625C-42C0-BDC4-64913A8A7ADA}" type="presOf" srcId="{AD10CC84-1155-4F15-A40A-6E097AB6DC40}" destId="{597739EA-7F3C-4CE5-B409-0AB310CDE387}" srcOrd="0" destOrd="0" presId="urn:microsoft.com/office/officeart/2016/7/layout/RepeatingBendingProcessNew"/>
    <dgm:cxn modelId="{A0C40B76-F67F-46A1-AEB7-4C72A8BEE421}" type="presOf" srcId="{54FA6C2F-00CA-4602-8E4E-78DD15302148}" destId="{7AF2E3AC-F8E0-4DAB-BBC6-9551E5AA621A}" srcOrd="1" destOrd="0" presId="urn:microsoft.com/office/officeart/2016/7/layout/RepeatingBendingProcessNew"/>
    <dgm:cxn modelId="{2C25658C-FA1A-4AF6-9E1B-E327793911D1}" type="presOf" srcId="{A971027E-90EA-4690-B6B2-25630E526975}" destId="{ECBEC77F-C8C7-47FA-BA59-8E8DB2056882}" srcOrd="0" destOrd="0" presId="urn:microsoft.com/office/officeart/2016/7/layout/RepeatingBendingProcessNew"/>
    <dgm:cxn modelId="{55B99A1C-E5C6-4632-95E9-B1B8040C9FC3}" type="presOf" srcId="{EF7C2A31-D35A-4B76-A9A6-265F034CE685}" destId="{CCA3246F-9FCA-4A1E-B139-C06C028B6E3B}" srcOrd="1" destOrd="0" presId="urn:microsoft.com/office/officeart/2016/7/layout/RepeatingBendingProcessNew"/>
    <dgm:cxn modelId="{B5E46DBE-48A6-44F6-83B8-46245CED783A}" srcId="{FA7CA24F-C5D7-4DA0-88F7-68990FE91FCB}" destId="{AD10CC84-1155-4F15-A40A-6E097AB6DC40}" srcOrd="0" destOrd="0" parTransId="{53D677B9-F929-4E63-93B3-44B6BBAD8BF3}" sibTransId="{EF7C2A31-D35A-4B76-A9A6-265F034CE685}"/>
    <dgm:cxn modelId="{1EE00A86-61CC-482A-9B16-95CBD92033CB}" type="presOf" srcId="{440894BD-F8AD-48B7-B6EA-A580D1611FA8}" destId="{AB5891B1-1DB2-458F-B968-A561406420AC}" srcOrd="0" destOrd="0" presId="urn:microsoft.com/office/officeart/2016/7/layout/RepeatingBendingProcessNew"/>
    <dgm:cxn modelId="{D349C772-176A-453D-AB63-993B2784545F}" type="presOf" srcId="{F94A6380-C2E6-4CB6-ADF2-705F3AEA9F63}" destId="{818A342F-7FE3-422B-9E08-C346847E5E5F}" srcOrd="0" destOrd="0" presId="urn:microsoft.com/office/officeart/2016/7/layout/RepeatingBendingProcessNew"/>
    <dgm:cxn modelId="{5B47F9D0-143E-4ADD-B61D-706CEC8D2535}" type="presOf" srcId="{6CAFC2B9-E40E-458D-ACFA-7D457C376E6C}" destId="{73FE7CA1-CF22-4012-9066-21498D541D7A}" srcOrd="0" destOrd="0" presId="urn:microsoft.com/office/officeart/2016/7/layout/RepeatingBendingProcessNew"/>
    <dgm:cxn modelId="{EECA7C62-3BBF-48C9-8B67-BBCACF0D218B}" type="presParOf" srcId="{8E0DFA23-470E-4FD1-B54E-FE0B8584041E}" destId="{597739EA-7F3C-4CE5-B409-0AB310CDE387}" srcOrd="0" destOrd="0" presId="urn:microsoft.com/office/officeart/2016/7/layout/RepeatingBendingProcessNew"/>
    <dgm:cxn modelId="{C724FCD1-1F31-4FCF-8862-6D687CC0AFF4}" type="presParOf" srcId="{8E0DFA23-470E-4FD1-B54E-FE0B8584041E}" destId="{28719964-1411-4D78-929C-4D53A4F7EA7B}" srcOrd="1" destOrd="0" presId="urn:microsoft.com/office/officeart/2016/7/layout/RepeatingBendingProcessNew"/>
    <dgm:cxn modelId="{A65B4EB6-B150-4C75-9F95-848674D037BE}" type="presParOf" srcId="{28719964-1411-4D78-929C-4D53A4F7EA7B}" destId="{CCA3246F-9FCA-4A1E-B139-C06C028B6E3B}" srcOrd="0" destOrd="0" presId="urn:microsoft.com/office/officeart/2016/7/layout/RepeatingBendingProcessNew"/>
    <dgm:cxn modelId="{D33C2DA8-AA8F-494A-95CB-521F60918288}" type="presParOf" srcId="{8E0DFA23-470E-4FD1-B54E-FE0B8584041E}" destId="{FA87692F-BE84-46EE-900C-80F35CB374D9}" srcOrd="2" destOrd="0" presId="urn:microsoft.com/office/officeart/2016/7/layout/RepeatingBendingProcessNew"/>
    <dgm:cxn modelId="{B42A8D4F-5FB4-4F28-9F2C-290D862A0BB7}" type="presParOf" srcId="{8E0DFA23-470E-4FD1-B54E-FE0B8584041E}" destId="{926FE6FD-609B-4540-A26F-B6BC137D9CEE}" srcOrd="3" destOrd="0" presId="urn:microsoft.com/office/officeart/2016/7/layout/RepeatingBendingProcessNew"/>
    <dgm:cxn modelId="{D3813A55-A4FC-4570-8821-9055F7DBAF00}" type="presParOf" srcId="{926FE6FD-609B-4540-A26F-B6BC137D9CEE}" destId="{7AF2E3AC-F8E0-4DAB-BBC6-9551E5AA621A}" srcOrd="0" destOrd="0" presId="urn:microsoft.com/office/officeart/2016/7/layout/RepeatingBendingProcessNew"/>
    <dgm:cxn modelId="{B4EFED97-143C-42F2-BE76-0F468C90D9AF}" type="presParOf" srcId="{8E0DFA23-470E-4FD1-B54E-FE0B8584041E}" destId="{818A342F-7FE3-422B-9E08-C346847E5E5F}" srcOrd="4" destOrd="0" presId="urn:microsoft.com/office/officeart/2016/7/layout/RepeatingBendingProcessNew"/>
    <dgm:cxn modelId="{543401AD-6196-4E11-BD16-55D0C9771F07}" type="presParOf" srcId="{8E0DFA23-470E-4FD1-B54E-FE0B8584041E}" destId="{AB5891B1-1DB2-458F-B968-A561406420AC}" srcOrd="5" destOrd="0" presId="urn:microsoft.com/office/officeart/2016/7/layout/RepeatingBendingProcessNew"/>
    <dgm:cxn modelId="{8FF83CC3-7EC1-4BD1-BC2E-E41B44C089DB}" type="presParOf" srcId="{AB5891B1-1DB2-458F-B968-A561406420AC}" destId="{8F37575E-F3C0-4981-84FA-7374D1527B27}" srcOrd="0" destOrd="0" presId="urn:microsoft.com/office/officeart/2016/7/layout/RepeatingBendingProcessNew"/>
    <dgm:cxn modelId="{AB79C64E-DEFC-4166-B3F5-768702C3FFAB}" type="presParOf" srcId="{8E0DFA23-470E-4FD1-B54E-FE0B8584041E}" destId="{34BB51D3-D372-47BF-A24D-847413278F49}" srcOrd="6" destOrd="0" presId="urn:microsoft.com/office/officeart/2016/7/layout/RepeatingBendingProcessNew"/>
    <dgm:cxn modelId="{D44AE581-6C77-4C2C-82A4-C9D855CDA520}" type="presParOf" srcId="{8E0DFA23-470E-4FD1-B54E-FE0B8584041E}" destId="{D1C8D795-C229-453E-ACF6-A77B089D0012}" srcOrd="7" destOrd="0" presId="urn:microsoft.com/office/officeart/2016/7/layout/RepeatingBendingProcessNew"/>
    <dgm:cxn modelId="{AFEB7F00-2B65-4553-BE5A-35AF44DE20B1}" type="presParOf" srcId="{D1C8D795-C229-453E-ACF6-A77B089D0012}" destId="{A592A2F2-CC2E-4D67-8AE9-B6FAC6F43DA3}" srcOrd="0" destOrd="0" presId="urn:microsoft.com/office/officeart/2016/7/layout/RepeatingBendingProcessNew"/>
    <dgm:cxn modelId="{58023ABF-185B-4A13-AAE4-AF19AB12A038}" type="presParOf" srcId="{8E0DFA23-470E-4FD1-B54E-FE0B8584041E}" destId="{73FE7CA1-CF22-4012-9066-21498D541D7A}" srcOrd="8" destOrd="0" presId="urn:microsoft.com/office/officeart/2016/7/layout/RepeatingBendingProcessNew"/>
    <dgm:cxn modelId="{163E8B5B-F5A1-43C6-92CF-D2CEAF8919FC}" type="presParOf" srcId="{8E0DFA23-470E-4FD1-B54E-FE0B8584041E}" destId="{E949A450-2576-4442-B004-C4B77BF6EE83}" srcOrd="9" destOrd="0" presId="urn:microsoft.com/office/officeart/2016/7/layout/RepeatingBendingProcessNew"/>
    <dgm:cxn modelId="{B6F88D46-8494-430F-991F-7EC3819F5050}" type="presParOf" srcId="{E949A450-2576-4442-B004-C4B77BF6EE83}" destId="{4AD5FFFF-782C-4E7D-B18F-5C49B1FBC2AE}" srcOrd="0" destOrd="0" presId="urn:microsoft.com/office/officeart/2016/7/layout/RepeatingBendingProcessNew"/>
    <dgm:cxn modelId="{1FEE66BD-C947-4B6B-A69D-A9D16485525E}" type="presParOf" srcId="{8E0DFA23-470E-4FD1-B54E-FE0B8584041E}" destId="{ECBEC77F-C8C7-47FA-BA59-8E8DB2056882}"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9B33D-A172-4069-B191-3FF833BB9160}">
      <dsp:nvSpPr>
        <dsp:cNvPr id="0" name=""/>
        <dsp:cNvSpPr/>
      </dsp:nvSpPr>
      <dsp:spPr>
        <a:xfrm>
          <a:off x="0" y="812555"/>
          <a:ext cx="6797675" cy="121680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solidFill>
                <a:schemeClr val="tx1"/>
              </a:solidFill>
            </a:rPr>
            <a:t>Only four(4)centers offer organized neurosurgical services in Uganda.</a:t>
          </a:r>
        </a:p>
      </dsp:txBody>
      <dsp:txXfrm>
        <a:off x="59399" y="871954"/>
        <a:ext cx="6678877" cy="1098002"/>
      </dsp:txXfrm>
    </dsp:sp>
    <dsp:sp modelId="{1FF86497-06F5-4160-8385-A625D045F19A}">
      <dsp:nvSpPr>
        <dsp:cNvPr id="0" name=""/>
        <dsp:cNvSpPr/>
      </dsp:nvSpPr>
      <dsp:spPr>
        <a:xfrm>
          <a:off x="0" y="2216556"/>
          <a:ext cx="6797675" cy="1216800"/>
        </a:xfrm>
        <a:prstGeom prst="roundRect">
          <a:avLst/>
        </a:prstGeom>
        <a:solidFill>
          <a:schemeClr val="accent5">
            <a:hueOff val="1063560"/>
            <a:satOff val="-11946"/>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solidFill>
                <a:schemeClr val="tx1"/>
              </a:solidFill>
            </a:rPr>
            <a:t>More than 95% of the surgeons practicing in Kampala.</a:t>
          </a:r>
        </a:p>
      </dsp:txBody>
      <dsp:txXfrm>
        <a:off x="59399" y="2275955"/>
        <a:ext cx="6678877" cy="1098002"/>
      </dsp:txXfrm>
    </dsp:sp>
    <dsp:sp modelId="{D2A2A499-E633-409A-9F80-A109A41DE89B}">
      <dsp:nvSpPr>
        <dsp:cNvPr id="0" name=""/>
        <dsp:cNvSpPr/>
      </dsp:nvSpPr>
      <dsp:spPr>
        <a:xfrm>
          <a:off x="0" y="3620556"/>
          <a:ext cx="6797675" cy="1216800"/>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a:solidFill>
                <a:schemeClr val="tx1"/>
              </a:solidFill>
            </a:rPr>
            <a:t>Six(6) neurosurgeons outside Buganda</a:t>
          </a:r>
        </a:p>
      </dsp:txBody>
      <dsp:txXfrm>
        <a:off x="59399" y="3679955"/>
        <a:ext cx="6678877"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80F50-FBDC-4F55-BAD1-BA96F5D67671}">
      <dsp:nvSpPr>
        <dsp:cNvPr id="0" name=""/>
        <dsp:cNvSpPr/>
      </dsp:nvSpPr>
      <dsp:spPr>
        <a:xfrm>
          <a:off x="-409909" y="925548"/>
          <a:ext cx="7119791" cy="16883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DD9410-BB02-48C9-A6E1-C4490EE18076}">
      <dsp:nvSpPr>
        <dsp:cNvPr id="0" name=""/>
        <dsp:cNvSpPr/>
      </dsp:nvSpPr>
      <dsp:spPr>
        <a:xfrm>
          <a:off x="100820" y="1305429"/>
          <a:ext cx="928599" cy="9285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E5E0EC-FDC8-41F9-9AF1-AA3C6C33C8BA}">
      <dsp:nvSpPr>
        <dsp:cNvPr id="0" name=""/>
        <dsp:cNvSpPr/>
      </dsp:nvSpPr>
      <dsp:spPr>
        <a:xfrm>
          <a:off x="1540149" y="925548"/>
          <a:ext cx="5165918" cy="1688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85" tIns="178685" rIns="178685" bIns="178685" numCol="1" spcCol="1270" anchor="ctr" anchorCtr="0">
          <a:noAutofit/>
        </a:bodyPr>
        <a:lstStyle/>
        <a:p>
          <a:pPr lvl="0" algn="l" defTabSz="1111250">
            <a:lnSpc>
              <a:spcPct val="100000"/>
            </a:lnSpc>
            <a:spcBef>
              <a:spcPct val="0"/>
            </a:spcBef>
            <a:spcAft>
              <a:spcPct val="35000"/>
            </a:spcAft>
          </a:pPr>
          <a:r>
            <a:rPr lang="en-US" sz="2500" kern="1200" dirty="0"/>
            <a:t>Number of Graduates: 10, since </a:t>
          </a:r>
          <a:r>
            <a:rPr lang="en-US" sz="2500" kern="1200" dirty="0" smtClean="0"/>
            <a:t>2009 	in Uganda</a:t>
          </a:r>
          <a:endParaRPr lang="en-US" sz="2500" kern="1200" dirty="0"/>
        </a:p>
      </dsp:txBody>
      <dsp:txXfrm>
        <a:off x="1540149" y="925548"/>
        <a:ext cx="5165918" cy="1688362"/>
      </dsp:txXfrm>
    </dsp:sp>
    <dsp:sp modelId="{6369E9C8-38B3-4EEE-B191-519E2CA6BC9F}">
      <dsp:nvSpPr>
        <dsp:cNvPr id="0" name=""/>
        <dsp:cNvSpPr/>
      </dsp:nvSpPr>
      <dsp:spPr>
        <a:xfrm>
          <a:off x="-409909" y="3036001"/>
          <a:ext cx="7119791" cy="16883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62470A-1E78-4DAA-BE6E-7F19C5E360F8}">
      <dsp:nvSpPr>
        <dsp:cNvPr id="0" name=""/>
        <dsp:cNvSpPr/>
      </dsp:nvSpPr>
      <dsp:spPr>
        <a:xfrm>
          <a:off x="100820" y="3415882"/>
          <a:ext cx="928599" cy="9285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79A2AA-8D75-4014-9607-DC7A564A66D1}">
      <dsp:nvSpPr>
        <dsp:cNvPr id="0" name=""/>
        <dsp:cNvSpPr/>
      </dsp:nvSpPr>
      <dsp:spPr>
        <a:xfrm>
          <a:off x="1093043" y="3022139"/>
          <a:ext cx="3203905" cy="1688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85" tIns="178685" rIns="178685" bIns="178685" numCol="1" spcCol="1270" anchor="ctr" anchorCtr="0">
          <a:noAutofit/>
        </a:bodyPr>
        <a:lstStyle/>
        <a:p>
          <a:pPr lvl="0" algn="l" defTabSz="1111250">
            <a:lnSpc>
              <a:spcPct val="100000"/>
            </a:lnSpc>
            <a:spcBef>
              <a:spcPct val="0"/>
            </a:spcBef>
            <a:spcAft>
              <a:spcPct val="35000"/>
            </a:spcAft>
          </a:pPr>
          <a:r>
            <a:rPr lang="en-US" sz="2500" kern="1200" dirty="0"/>
            <a:t>Current Number of Trainees: </a:t>
          </a:r>
        </a:p>
      </dsp:txBody>
      <dsp:txXfrm>
        <a:off x="1093043" y="3022139"/>
        <a:ext cx="3203905" cy="1688362"/>
      </dsp:txXfrm>
    </dsp:sp>
    <dsp:sp modelId="{419B6B4F-CB99-47B1-B91F-36C23160B5A1}">
      <dsp:nvSpPr>
        <dsp:cNvPr id="0" name=""/>
        <dsp:cNvSpPr/>
      </dsp:nvSpPr>
      <dsp:spPr>
        <a:xfrm>
          <a:off x="3920421" y="3036001"/>
          <a:ext cx="3609278" cy="1688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685" tIns="178685" rIns="178685" bIns="178685" numCol="1" spcCol="1270" anchor="ctr" anchorCtr="0">
          <a:noAutofit/>
        </a:bodyPr>
        <a:lstStyle/>
        <a:p>
          <a:pPr lvl="0" algn="l" defTabSz="1066800">
            <a:lnSpc>
              <a:spcPct val="100000"/>
            </a:lnSpc>
            <a:spcBef>
              <a:spcPct val="0"/>
            </a:spcBef>
            <a:spcAft>
              <a:spcPct val="35000"/>
            </a:spcAft>
          </a:pPr>
          <a:r>
            <a:rPr lang="en-US" sz="2400" kern="1200" dirty="0"/>
            <a:t>9 in Mulago National Specialized Hospital</a:t>
          </a:r>
        </a:p>
        <a:p>
          <a:pPr lvl="0" algn="l" defTabSz="1066800">
            <a:lnSpc>
              <a:spcPct val="100000"/>
            </a:lnSpc>
            <a:spcBef>
              <a:spcPct val="0"/>
            </a:spcBef>
            <a:spcAft>
              <a:spcPct val="35000"/>
            </a:spcAft>
          </a:pPr>
          <a:r>
            <a:rPr lang="en-US" sz="2400" kern="1200"/>
            <a:t>5 in Mbarara RRH</a:t>
          </a:r>
        </a:p>
      </dsp:txBody>
      <dsp:txXfrm>
        <a:off x="3920421" y="3036001"/>
        <a:ext cx="3609278" cy="16883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0D3ED-81D7-4990-A38D-A58D311595DE}">
      <dsp:nvSpPr>
        <dsp:cNvPr id="0" name=""/>
        <dsp:cNvSpPr/>
      </dsp:nvSpPr>
      <dsp:spPr>
        <a:xfrm>
          <a:off x="3358" y="599625"/>
          <a:ext cx="2664756" cy="159885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u="sng" kern="1200"/>
            <a:t>Levels</a:t>
          </a:r>
          <a:endParaRPr lang="en-US" sz="2000" kern="1200"/>
        </a:p>
      </dsp:txBody>
      <dsp:txXfrm>
        <a:off x="3358" y="599625"/>
        <a:ext cx="2664756" cy="1598853"/>
      </dsp:txXfrm>
    </dsp:sp>
    <dsp:sp modelId="{2B96B0BC-BFA9-4C75-974E-93D6780F0BEE}">
      <dsp:nvSpPr>
        <dsp:cNvPr id="0" name=""/>
        <dsp:cNvSpPr/>
      </dsp:nvSpPr>
      <dsp:spPr>
        <a:xfrm>
          <a:off x="2934590" y="599625"/>
          <a:ext cx="2664756" cy="159885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Institutional </a:t>
          </a:r>
        </a:p>
      </dsp:txBody>
      <dsp:txXfrm>
        <a:off x="2934590" y="599625"/>
        <a:ext cx="2664756" cy="1598853"/>
      </dsp:txXfrm>
    </dsp:sp>
    <dsp:sp modelId="{D12DC734-E46D-4E49-8F40-B2C2F9F38C09}">
      <dsp:nvSpPr>
        <dsp:cNvPr id="0" name=""/>
        <dsp:cNvSpPr/>
      </dsp:nvSpPr>
      <dsp:spPr>
        <a:xfrm>
          <a:off x="5865822" y="599625"/>
          <a:ext cx="2664756" cy="159885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Individual </a:t>
          </a:r>
        </a:p>
      </dsp:txBody>
      <dsp:txXfrm>
        <a:off x="5865822" y="599625"/>
        <a:ext cx="2664756" cy="1598853"/>
      </dsp:txXfrm>
    </dsp:sp>
    <dsp:sp modelId="{88ABCDF7-D98F-40CB-9007-5E71C318AF37}">
      <dsp:nvSpPr>
        <dsp:cNvPr id="0" name=""/>
        <dsp:cNvSpPr/>
      </dsp:nvSpPr>
      <dsp:spPr>
        <a:xfrm>
          <a:off x="8797053" y="599625"/>
          <a:ext cx="2664756" cy="159885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Collaborative (DGNN and Cure Children’s Hospital).</a:t>
          </a:r>
        </a:p>
      </dsp:txBody>
      <dsp:txXfrm>
        <a:off x="8797053" y="599625"/>
        <a:ext cx="2664756" cy="1598853"/>
      </dsp:txXfrm>
    </dsp:sp>
    <dsp:sp modelId="{D33B8A97-BED2-4B58-BA83-A67AEED0B33B}">
      <dsp:nvSpPr>
        <dsp:cNvPr id="0" name=""/>
        <dsp:cNvSpPr/>
      </dsp:nvSpPr>
      <dsp:spPr>
        <a:xfrm>
          <a:off x="3358" y="2464954"/>
          <a:ext cx="2664756" cy="159885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Research involves the whole spectrum of neurology but different areas of interest at different sites.</a:t>
          </a:r>
        </a:p>
      </dsp:txBody>
      <dsp:txXfrm>
        <a:off x="3358" y="2464954"/>
        <a:ext cx="2664756" cy="1598853"/>
      </dsp:txXfrm>
    </dsp:sp>
    <dsp:sp modelId="{71A3C5BC-4AF1-4512-89BE-A38504234154}">
      <dsp:nvSpPr>
        <dsp:cNvPr id="0" name=""/>
        <dsp:cNvSpPr/>
      </dsp:nvSpPr>
      <dsp:spPr>
        <a:xfrm>
          <a:off x="2934590" y="2464954"/>
          <a:ext cx="2664756" cy="159885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MRRH  (Trauma, Aflatoxins and Pead surgery)</a:t>
          </a:r>
        </a:p>
      </dsp:txBody>
      <dsp:txXfrm>
        <a:off x="2934590" y="2464954"/>
        <a:ext cx="2664756" cy="1598853"/>
      </dsp:txXfrm>
    </dsp:sp>
    <dsp:sp modelId="{61C70375-574B-4EB8-BD8A-AE2D83804D2A}">
      <dsp:nvSpPr>
        <dsp:cNvPr id="0" name=""/>
        <dsp:cNvSpPr/>
      </dsp:nvSpPr>
      <dsp:spPr>
        <a:xfrm>
          <a:off x="5865822" y="2464954"/>
          <a:ext cx="2664756" cy="159885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CICH (Pead surg, neuro tube defects and Hydrocephalus)</a:t>
          </a:r>
        </a:p>
      </dsp:txBody>
      <dsp:txXfrm>
        <a:off x="5865822" y="2464954"/>
        <a:ext cx="2664756" cy="1598853"/>
      </dsp:txXfrm>
    </dsp:sp>
    <dsp:sp modelId="{C1195AFC-F803-45BF-AD42-149EAA416AAC}">
      <dsp:nvSpPr>
        <dsp:cNvPr id="0" name=""/>
        <dsp:cNvSpPr/>
      </dsp:nvSpPr>
      <dsp:spPr>
        <a:xfrm>
          <a:off x="8797053" y="2464954"/>
          <a:ext cx="2664756" cy="159885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MNRH (Trauma)</a:t>
          </a:r>
        </a:p>
      </dsp:txBody>
      <dsp:txXfrm>
        <a:off x="8797053" y="2464954"/>
        <a:ext cx="2664756" cy="15988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7519F-28E8-4360-ACAD-57188A64DCFF}">
      <dsp:nvSpPr>
        <dsp:cNvPr id="0" name=""/>
        <dsp:cNvSpPr/>
      </dsp:nvSpPr>
      <dsp:spPr>
        <a:xfrm>
          <a:off x="0" y="8192"/>
          <a:ext cx="7887925" cy="7988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813CAB-0541-48D5-8A1D-0FDFA5D36A46}">
      <dsp:nvSpPr>
        <dsp:cNvPr id="0" name=""/>
        <dsp:cNvSpPr/>
      </dsp:nvSpPr>
      <dsp:spPr>
        <a:xfrm>
          <a:off x="241650" y="187932"/>
          <a:ext cx="439793" cy="4393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B370E8D-7917-4C18-A50B-EFE5F9F39E63}">
      <dsp:nvSpPr>
        <dsp:cNvPr id="0" name=""/>
        <dsp:cNvSpPr/>
      </dsp:nvSpPr>
      <dsp:spPr>
        <a:xfrm>
          <a:off x="923094" y="8192"/>
          <a:ext cx="6813178" cy="107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07" tIns="113607" rIns="113607" bIns="113607" numCol="1" spcCol="1270" anchor="ctr" anchorCtr="0">
          <a:noAutofit/>
        </a:bodyPr>
        <a:lstStyle/>
        <a:p>
          <a:pPr lvl="0" algn="l" defTabSz="1066800">
            <a:lnSpc>
              <a:spcPct val="100000"/>
            </a:lnSpc>
            <a:spcBef>
              <a:spcPct val="0"/>
            </a:spcBef>
            <a:spcAft>
              <a:spcPct val="35000"/>
            </a:spcAft>
          </a:pPr>
          <a:r>
            <a:rPr lang="en-US" sz="2400" kern="1200"/>
            <a:t>Creation of satellite centers (COSECSA).</a:t>
          </a:r>
        </a:p>
      </dsp:txBody>
      <dsp:txXfrm>
        <a:off x="923094" y="8192"/>
        <a:ext cx="6813178" cy="1073447"/>
      </dsp:txXfrm>
    </dsp:sp>
    <dsp:sp modelId="{C0B767F9-400C-4173-ABFA-8430F9F8E421}">
      <dsp:nvSpPr>
        <dsp:cNvPr id="0" name=""/>
        <dsp:cNvSpPr/>
      </dsp:nvSpPr>
      <dsp:spPr>
        <a:xfrm>
          <a:off x="0" y="1350001"/>
          <a:ext cx="7887925" cy="7988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7FC279-6EFD-4EA8-97C7-27A1E7A3DC02}">
      <dsp:nvSpPr>
        <dsp:cNvPr id="0" name=""/>
        <dsp:cNvSpPr/>
      </dsp:nvSpPr>
      <dsp:spPr>
        <a:xfrm>
          <a:off x="241650" y="1529741"/>
          <a:ext cx="439793" cy="439364"/>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9A35CB-1A49-4F58-B86F-EADC94256D9B}">
      <dsp:nvSpPr>
        <dsp:cNvPr id="0" name=""/>
        <dsp:cNvSpPr/>
      </dsp:nvSpPr>
      <dsp:spPr>
        <a:xfrm>
          <a:off x="923094" y="1350001"/>
          <a:ext cx="6813178" cy="107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07" tIns="113607" rIns="113607" bIns="113607" numCol="1" spcCol="1270" anchor="ctr" anchorCtr="0">
          <a:noAutofit/>
        </a:bodyPr>
        <a:lstStyle/>
        <a:p>
          <a:pPr lvl="0" algn="l" defTabSz="1066800">
            <a:lnSpc>
              <a:spcPct val="100000"/>
            </a:lnSpc>
            <a:spcBef>
              <a:spcPct val="0"/>
            </a:spcBef>
            <a:spcAft>
              <a:spcPct val="35000"/>
            </a:spcAft>
          </a:pPr>
          <a:r>
            <a:rPr lang="en-US" sz="2400" kern="1200"/>
            <a:t>Creation of parallel programs(COSECSA and MMED).</a:t>
          </a:r>
        </a:p>
      </dsp:txBody>
      <dsp:txXfrm>
        <a:off x="923094" y="1350001"/>
        <a:ext cx="6813178" cy="1073447"/>
      </dsp:txXfrm>
    </dsp:sp>
    <dsp:sp modelId="{C2D2E161-00CA-4E68-83A3-19B4EC723C0C}">
      <dsp:nvSpPr>
        <dsp:cNvPr id="0" name=""/>
        <dsp:cNvSpPr/>
      </dsp:nvSpPr>
      <dsp:spPr>
        <a:xfrm>
          <a:off x="0" y="2691810"/>
          <a:ext cx="7887925" cy="7988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87B1AA-C027-4C67-8DFE-0A1817A5EB00}">
      <dsp:nvSpPr>
        <dsp:cNvPr id="0" name=""/>
        <dsp:cNvSpPr/>
      </dsp:nvSpPr>
      <dsp:spPr>
        <a:xfrm>
          <a:off x="241650" y="2871550"/>
          <a:ext cx="439793" cy="439364"/>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0EF4D3-E8ED-4EA9-A5EF-1D8020F391E4}">
      <dsp:nvSpPr>
        <dsp:cNvPr id="0" name=""/>
        <dsp:cNvSpPr/>
      </dsp:nvSpPr>
      <dsp:spPr>
        <a:xfrm>
          <a:off x="923094" y="2691810"/>
          <a:ext cx="6813178" cy="107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07" tIns="113607" rIns="113607" bIns="113607" numCol="1" spcCol="1270" anchor="ctr" anchorCtr="0">
          <a:noAutofit/>
        </a:bodyPr>
        <a:lstStyle/>
        <a:p>
          <a:pPr lvl="0" algn="l" defTabSz="1066800">
            <a:lnSpc>
              <a:spcPct val="100000"/>
            </a:lnSpc>
            <a:spcBef>
              <a:spcPct val="0"/>
            </a:spcBef>
            <a:spcAft>
              <a:spcPct val="35000"/>
            </a:spcAft>
          </a:pPr>
          <a:r>
            <a:rPr lang="en-US" sz="2400" kern="1200"/>
            <a:t>Video conferencing (Cure Children's Hospital) with participation of several Sub-Saharan neurosurgery centers including MRRH.</a:t>
          </a:r>
        </a:p>
      </dsp:txBody>
      <dsp:txXfrm>
        <a:off x="923094" y="2691810"/>
        <a:ext cx="6813178" cy="1073447"/>
      </dsp:txXfrm>
    </dsp:sp>
    <dsp:sp modelId="{23A2C486-86D9-4752-9023-249EDAD1929C}">
      <dsp:nvSpPr>
        <dsp:cNvPr id="0" name=""/>
        <dsp:cNvSpPr/>
      </dsp:nvSpPr>
      <dsp:spPr>
        <a:xfrm>
          <a:off x="0" y="4033619"/>
          <a:ext cx="7887925" cy="7988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452A29-6C8B-4257-92FD-834DB9FC552B}">
      <dsp:nvSpPr>
        <dsp:cNvPr id="0" name=""/>
        <dsp:cNvSpPr/>
      </dsp:nvSpPr>
      <dsp:spPr>
        <a:xfrm>
          <a:off x="241650" y="4213360"/>
          <a:ext cx="439793" cy="439364"/>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96548A-D9CB-4771-83FE-22EEFD6CC7F7}">
      <dsp:nvSpPr>
        <dsp:cNvPr id="0" name=""/>
        <dsp:cNvSpPr/>
      </dsp:nvSpPr>
      <dsp:spPr>
        <a:xfrm>
          <a:off x="923094" y="4033619"/>
          <a:ext cx="6813178" cy="107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07" tIns="113607" rIns="113607" bIns="113607" numCol="1" spcCol="1270" anchor="ctr" anchorCtr="0">
          <a:noAutofit/>
        </a:bodyPr>
        <a:lstStyle/>
        <a:p>
          <a:pPr lvl="0" algn="l" defTabSz="1066800">
            <a:lnSpc>
              <a:spcPct val="100000"/>
            </a:lnSpc>
            <a:spcBef>
              <a:spcPct val="0"/>
            </a:spcBef>
            <a:spcAft>
              <a:spcPct val="35000"/>
            </a:spcAft>
          </a:pPr>
          <a:r>
            <a:rPr lang="en-US" sz="2400" kern="1200"/>
            <a:t>Online and physical Participation in International educational programs (University of Colorado school of medicine, and Cambridge Global Health)</a:t>
          </a:r>
        </a:p>
      </dsp:txBody>
      <dsp:txXfrm>
        <a:off x="923094" y="4033619"/>
        <a:ext cx="6813178" cy="1073447"/>
      </dsp:txXfrm>
    </dsp:sp>
    <dsp:sp modelId="{1A6BD21F-9EDC-42C7-AC9D-18630F727D44}">
      <dsp:nvSpPr>
        <dsp:cNvPr id="0" name=""/>
        <dsp:cNvSpPr/>
      </dsp:nvSpPr>
      <dsp:spPr>
        <a:xfrm>
          <a:off x="0" y="5375429"/>
          <a:ext cx="7887925" cy="7988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3A04E0-4A43-477E-80C3-D1B74E482CBC}">
      <dsp:nvSpPr>
        <dsp:cNvPr id="0" name=""/>
        <dsp:cNvSpPr/>
      </dsp:nvSpPr>
      <dsp:spPr>
        <a:xfrm>
          <a:off x="241650" y="5555169"/>
          <a:ext cx="439793" cy="439364"/>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34137C-E6BC-485E-BA80-12E7457CB05B}">
      <dsp:nvSpPr>
        <dsp:cNvPr id="0" name=""/>
        <dsp:cNvSpPr/>
      </dsp:nvSpPr>
      <dsp:spPr>
        <a:xfrm>
          <a:off x="923094" y="5375429"/>
          <a:ext cx="6813178" cy="1073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07" tIns="113607" rIns="113607" bIns="113607" numCol="1" spcCol="1270" anchor="ctr" anchorCtr="0">
          <a:noAutofit/>
        </a:bodyPr>
        <a:lstStyle/>
        <a:p>
          <a:pPr lvl="0" algn="l" defTabSz="1066800">
            <a:lnSpc>
              <a:spcPct val="100000"/>
            </a:lnSpc>
            <a:spcBef>
              <a:spcPct val="0"/>
            </a:spcBef>
            <a:spcAft>
              <a:spcPct val="35000"/>
            </a:spcAft>
          </a:pPr>
          <a:r>
            <a:rPr lang="en-US" sz="2400" kern="1200"/>
            <a:t>Self autonomous supervision and assessment tool (Division of neurosurgery Mbarara Regional Referral Hospital)</a:t>
          </a:r>
        </a:p>
      </dsp:txBody>
      <dsp:txXfrm>
        <a:off x="923094" y="5375429"/>
        <a:ext cx="6813178" cy="10734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19964-1411-4D78-929C-4D53A4F7EA7B}">
      <dsp:nvSpPr>
        <dsp:cNvPr id="0" name=""/>
        <dsp:cNvSpPr/>
      </dsp:nvSpPr>
      <dsp:spPr>
        <a:xfrm>
          <a:off x="3237550" y="909471"/>
          <a:ext cx="699535" cy="91440"/>
        </a:xfrm>
        <a:custGeom>
          <a:avLst/>
          <a:gdLst/>
          <a:ahLst/>
          <a:cxnLst/>
          <a:rect l="0" t="0" r="0" b="0"/>
          <a:pathLst>
            <a:path>
              <a:moveTo>
                <a:pt x="0" y="45720"/>
              </a:moveTo>
              <a:lnTo>
                <a:pt x="699535"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69065" y="951540"/>
        <a:ext cx="36506" cy="7301"/>
      </dsp:txXfrm>
    </dsp:sp>
    <dsp:sp modelId="{597739EA-7F3C-4CE5-B409-0AB310CDE387}">
      <dsp:nvSpPr>
        <dsp:cNvPr id="0" name=""/>
        <dsp:cNvSpPr/>
      </dsp:nvSpPr>
      <dsp:spPr>
        <a:xfrm>
          <a:off x="64846" y="2840"/>
          <a:ext cx="3174503" cy="190470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553" tIns="163281" rIns="155553" bIns="163281" numCol="1" spcCol="1270" anchor="ctr" anchorCtr="0">
          <a:noAutofit/>
        </a:bodyPr>
        <a:lstStyle/>
        <a:p>
          <a:pPr lvl="0" algn="ctr" defTabSz="977900">
            <a:lnSpc>
              <a:spcPct val="90000"/>
            </a:lnSpc>
            <a:spcBef>
              <a:spcPct val="0"/>
            </a:spcBef>
            <a:spcAft>
              <a:spcPct val="35000"/>
            </a:spcAft>
          </a:pPr>
          <a:r>
            <a:rPr lang="en-US" sz="2200" kern="1200" dirty="0"/>
            <a:t>Despite the challenges mentioned above, in this century, we have made steady but slow progress in :</a:t>
          </a:r>
        </a:p>
      </dsp:txBody>
      <dsp:txXfrm>
        <a:off x="64846" y="2840"/>
        <a:ext cx="3174503" cy="1904702"/>
      </dsp:txXfrm>
    </dsp:sp>
    <dsp:sp modelId="{926FE6FD-609B-4540-A26F-B6BC137D9CEE}">
      <dsp:nvSpPr>
        <dsp:cNvPr id="0" name=""/>
        <dsp:cNvSpPr/>
      </dsp:nvSpPr>
      <dsp:spPr>
        <a:xfrm>
          <a:off x="7142190" y="909471"/>
          <a:ext cx="699535" cy="91440"/>
        </a:xfrm>
        <a:custGeom>
          <a:avLst/>
          <a:gdLst/>
          <a:ahLst/>
          <a:cxnLst/>
          <a:rect l="0" t="0" r="0" b="0"/>
          <a:pathLst>
            <a:path>
              <a:moveTo>
                <a:pt x="0" y="45720"/>
              </a:moveTo>
              <a:lnTo>
                <a:pt x="699535" y="45720"/>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473705" y="951540"/>
        <a:ext cx="36506" cy="7301"/>
      </dsp:txXfrm>
    </dsp:sp>
    <dsp:sp modelId="{FA87692F-BE84-46EE-900C-80F35CB374D9}">
      <dsp:nvSpPr>
        <dsp:cNvPr id="0" name=""/>
        <dsp:cNvSpPr/>
      </dsp:nvSpPr>
      <dsp:spPr>
        <a:xfrm>
          <a:off x="3969486" y="2840"/>
          <a:ext cx="3174503" cy="1904702"/>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553" tIns="163281" rIns="155553" bIns="163281" numCol="1" spcCol="1270" anchor="ctr" anchorCtr="0">
          <a:noAutofit/>
        </a:bodyPr>
        <a:lstStyle/>
        <a:p>
          <a:pPr lvl="0" algn="ctr" defTabSz="977900">
            <a:lnSpc>
              <a:spcPct val="90000"/>
            </a:lnSpc>
            <a:spcBef>
              <a:spcPct val="0"/>
            </a:spcBef>
            <a:spcAft>
              <a:spcPct val="35000"/>
            </a:spcAft>
          </a:pPr>
          <a:r>
            <a:rPr lang="en-US" sz="2200" kern="1200"/>
            <a:t>1. Clinical services </a:t>
          </a:r>
        </a:p>
      </dsp:txBody>
      <dsp:txXfrm>
        <a:off x="3969486" y="2840"/>
        <a:ext cx="3174503" cy="1904702"/>
      </dsp:txXfrm>
    </dsp:sp>
    <dsp:sp modelId="{AB5891B1-1DB2-458F-B968-A561406420AC}">
      <dsp:nvSpPr>
        <dsp:cNvPr id="0" name=""/>
        <dsp:cNvSpPr/>
      </dsp:nvSpPr>
      <dsp:spPr>
        <a:xfrm>
          <a:off x="1652098" y="1905742"/>
          <a:ext cx="7809279" cy="699535"/>
        </a:xfrm>
        <a:custGeom>
          <a:avLst/>
          <a:gdLst/>
          <a:ahLst/>
          <a:cxnLst/>
          <a:rect l="0" t="0" r="0" b="0"/>
          <a:pathLst>
            <a:path>
              <a:moveTo>
                <a:pt x="7809279" y="0"/>
              </a:moveTo>
              <a:lnTo>
                <a:pt x="7809279" y="366867"/>
              </a:lnTo>
              <a:lnTo>
                <a:pt x="0" y="366867"/>
              </a:lnTo>
              <a:lnTo>
                <a:pt x="0" y="699535"/>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360655" y="2251859"/>
        <a:ext cx="392166" cy="7301"/>
      </dsp:txXfrm>
    </dsp:sp>
    <dsp:sp modelId="{818A342F-7FE3-422B-9E08-C346847E5E5F}">
      <dsp:nvSpPr>
        <dsp:cNvPr id="0" name=""/>
        <dsp:cNvSpPr/>
      </dsp:nvSpPr>
      <dsp:spPr>
        <a:xfrm>
          <a:off x="7874126" y="2840"/>
          <a:ext cx="3174503" cy="1904702"/>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553" tIns="163281" rIns="155553" bIns="163281" numCol="1" spcCol="1270" anchor="ctr" anchorCtr="0">
          <a:noAutofit/>
        </a:bodyPr>
        <a:lstStyle/>
        <a:p>
          <a:pPr lvl="0" algn="ctr" defTabSz="977900">
            <a:lnSpc>
              <a:spcPct val="90000"/>
            </a:lnSpc>
            <a:spcBef>
              <a:spcPct val="0"/>
            </a:spcBef>
            <a:spcAft>
              <a:spcPct val="35000"/>
            </a:spcAft>
          </a:pPr>
          <a:r>
            <a:rPr lang="en-US" sz="2200" kern="1200"/>
            <a:t>2. Training </a:t>
          </a:r>
        </a:p>
      </dsp:txBody>
      <dsp:txXfrm>
        <a:off x="7874126" y="2840"/>
        <a:ext cx="3174503" cy="1904702"/>
      </dsp:txXfrm>
    </dsp:sp>
    <dsp:sp modelId="{D1C8D795-C229-453E-ACF6-A77B089D0012}">
      <dsp:nvSpPr>
        <dsp:cNvPr id="0" name=""/>
        <dsp:cNvSpPr/>
      </dsp:nvSpPr>
      <dsp:spPr>
        <a:xfrm>
          <a:off x="3237550" y="3544309"/>
          <a:ext cx="699535" cy="91440"/>
        </a:xfrm>
        <a:custGeom>
          <a:avLst/>
          <a:gdLst/>
          <a:ahLst/>
          <a:cxnLst/>
          <a:rect l="0" t="0" r="0" b="0"/>
          <a:pathLst>
            <a:path>
              <a:moveTo>
                <a:pt x="0" y="45720"/>
              </a:moveTo>
              <a:lnTo>
                <a:pt x="699535" y="45720"/>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69065" y="3586378"/>
        <a:ext cx="36506" cy="7301"/>
      </dsp:txXfrm>
    </dsp:sp>
    <dsp:sp modelId="{34BB51D3-D372-47BF-A24D-847413278F49}">
      <dsp:nvSpPr>
        <dsp:cNvPr id="0" name=""/>
        <dsp:cNvSpPr/>
      </dsp:nvSpPr>
      <dsp:spPr>
        <a:xfrm>
          <a:off x="64846" y="2637678"/>
          <a:ext cx="3174503" cy="1904702"/>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553" tIns="163281" rIns="155553" bIns="163281" numCol="1" spcCol="1270" anchor="ctr" anchorCtr="0">
          <a:noAutofit/>
        </a:bodyPr>
        <a:lstStyle/>
        <a:p>
          <a:pPr lvl="0" algn="ctr" defTabSz="977900">
            <a:lnSpc>
              <a:spcPct val="90000"/>
            </a:lnSpc>
            <a:spcBef>
              <a:spcPct val="0"/>
            </a:spcBef>
            <a:spcAft>
              <a:spcPct val="35000"/>
            </a:spcAft>
          </a:pPr>
          <a:r>
            <a:rPr lang="en-US" sz="2200" kern="1200"/>
            <a:t>3. Research</a:t>
          </a:r>
        </a:p>
      </dsp:txBody>
      <dsp:txXfrm>
        <a:off x="64846" y="2637678"/>
        <a:ext cx="3174503" cy="1904702"/>
      </dsp:txXfrm>
    </dsp:sp>
    <dsp:sp modelId="{E949A450-2576-4442-B004-C4B77BF6EE83}">
      <dsp:nvSpPr>
        <dsp:cNvPr id="0" name=""/>
        <dsp:cNvSpPr/>
      </dsp:nvSpPr>
      <dsp:spPr>
        <a:xfrm>
          <a:off x="7142190" y="3544309"/>
          <a:ext cx="699535" cy="91440"/>
        </a:xfrm>
        <a:custGeom>
          <a:avLst/>
          <a:gdLst/>
          <a:ahLst/>
          <a:cxnLst/>
          <a:rect l="0" t="0" r="0" b="0"/>
          <a:pathLst>
            <a:path>
              <a:moveTo>
                <a:pt x="0" y="45720"/>
              </a:moveTo>
              <a:lnTo>
                <a:pt x="699535" y="45720"/>
              </a:lnTo>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7473705" y="3586378"/>
        <a:ext cx="36506" cy="7301"/>
      </dsp:txXfrm>
    </dsp:sp>
    <dsp:sp modelId="{73FE7CA1-CF22-4012-9066-21498D541D7A}">
      <dsp:nvSpPr>
        <dsp:cNvPr id="0" name=""/>
        <dsp:cNvSpPr/>
      </dsp:nvSpPr>
      <dsp:spPr>
        <a:xfrm>
          <a:off x="3969486" y="2637678"/>
          <a:ext cx="3174503" cy="1904702"/>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553" tIns="163281" rIns="155553" bIns="163281" numCol="1" spcCol="1270" anchor="ctr" anchorCtr="0">
          <a:noAutofit/>
        </a:bodyPr>
        <a:lstStyle/>
        <a:p>
          <a:pPr lvl="0" algn="ctr" defTabSz="977900">
            <a:lnSpc>
              <a:spcPct val="90000"/>
            </a:lnSpc>
            <a:spcBef>
              <a:spcPct val="0"/>
            </a:spcBef>
            <a:spcAft>
              <a:spcPct val="35000"/>
            </a:spcAft>
          </a:pPr>
          <a:r>
            <a:rPr lang="en-US" sz="2200" kern="1200"/>
            <a:t>There is still a serious problem of lack of Equity of service delivery </a:t>
          </a:r>
        </a:p>
      </dsp:txBody>
      <dsp:txXfrm>
        <a:off x="3969486" y="2637678"/>
        <a:ext cx="3174503" cy="1904702"/>
      </dsp:txXfrm>
    </dsp:sp>
    <dsp:sp modelId="{ECBEC77F-C8C7-47FA-BA59-8E8DB2056882}">
      <dsp:nvSpPr>
        <dsp:cNvPr id="0" name=""/>
        <dsp:cNvSpPr/>
      </dsp:nvSpPr>
      <dsp:spPr>
        <a:xfrm>
          <a:off x="7874126" y="2637678"/>
          <a:ext cx="3174503" cy="190470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553" tIns="163281" rIns="155553" bIns="163281" numCol="1" spcCol="1270" anchor="ctr" anchorCtr="0">
          <a:noAutofit/>
        </a:bodyPr>
        <a:lstStyle/>
        <a:p>
          <a:pPr lvl="0" algn="ctr" defTabSz="977900">
            <a:lnSpc>
              <a:spcPct val="90000"/>
            </a:lnSpc>
            <a:spcBef>
              <a:spcPct val="0"/>
            </a:spcBef>
            <a:spcAft>
              <a:spcPct val="35000"/>
            </a:spcAft>
          </a:pPr>
          <a:r>
            <a:rPr lang="en-US" sz="2200" kern="1200"/>
            <a:t>We need to work on increasing co-operation and collaborations</a:t>
          </a:r>
        </a:p>
      </dsp:txBody>
      <dsp:txXfrm>
        <a:off x="7874126" y="2637678"/>
        <a:ext cx="3174503" cy="19047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FF4045D-FD85-4048-A73D-153F7417F524}"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7893C-B23E-4CA1-9402-9AFC9A8E075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0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FF4045D-FD85-4048-A73D-153F7417F524}" type="datetimeFigureOut">
              <a:rPr lang="en-US" smtClean="0"/>
              <a:t>4/16/2024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597893C-B23E-4CA1-9402-9AFC9A8E075C}" type="slidenum">
              <a:rPr lang="en-US" smtClean="0"/>
              <a:t>‹#›</a:t>
            </a:fld>
            <a:endParaRPr lang="en-US"/>
          </a:p>
        </p:txBody>
      </p:sp>
    </p:spTree>
    <p:extLst>
      <p:ext uri="{BB962C8B-B14F-4D97-AF65-F5344CB8AC3E}">
        <p14:creationId xmlns:p14="http://schemas.microsoft.com/office/powerpoint/2010/main" val="354260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0FF4045D-FD85-4048-A73D-153F7417F524}" type="datetimeFigureOut">
              <a:rPr lang="en-US" smtClean="0"/>
              <a:t>4/16/2024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597893C-B23E-4CA1-9402-9AFC9A8E075C}" type="slidenum">
              <a:rPr lang="en-US" smtClean="0"/>
              <a:t>‹#›</a:t>
            </a:fld>
            <a:endParaRPr lang="en-US"/>
          </a:p>
        </p:txBody>
      </p:sp>
    </p:spTree>
    <p:extLst>
      <p:ext uri="{BB962C8B-B14F-4D97-AF65-F5344CB8AC3E}">
        <p14:creationId xmlns:p14="http://schemas.microsoft.com/office/powerpoint/2010/main" val="3331764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4045D-FD85-4048-A73D-153F7417F524}"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7893C-B23E-4CA1-9402-9AFC9A8E075C}" type="slidenum">
              <a:rPr lang="en-US" smtClean="0"/>
              <a:t>‹#›</a:t>
            </a:fld>
            <a:endParaRPr lang="en-US"/>
          </a:p>
        </p:txBody>
      </p:sp>
    </p:spTree>
    <p:extLst>
      <p:ext uri="{BB962C8B-B14F-4D97-AF65-F5344CB8AC3E}">
        <p14:creationId xmlns:p14="http://schemas.microsoft.com/office/powerpoint/2010/main" val="4086901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4045D-FD85-4048-A73D-153F7417F524}"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7893C-B23E-4CA1-9402-9AFC9A8E075C}" type="slidenum">
              <a:rPr lang="en-US" smtClean="0"/>
              <a:t>‹#›</a:t>
            </a:fld>
            <a:endParaRPr lang="en-US"/>
          </a:p>
        </p:txBody>
      </p:sp>
    </p:spTree>
    <p:extLst>
      <p:ext uri="{BB962C8B-B14F-4D97-AF65-F5344CB8AC3E}">
        <p14:creationId xmlns:p14="http://schemas.microsoft.com/office/powerpoint/2010/main" val="2306803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4045D-FD85-4048-A73D-153F7417F524}"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7893C-B23E-4CA1-9402-9AFC9A8E075C}" type="slidenum">
              <a:rPr lang="en-US" smtClean="0"/>
              <a:t>‹#›</a:t>
            </a:fld>
            <a:endParaRPr lang="en-US"/>
          </a:p>
        </p:txBody>
      </p:sp>
    </p:spTree>
    <p:extLst>
      <p:ext uri="{BB962C8B-B14F-4D97-AF65-F5344CB8AC3E}">
        <p14:creationId xmlns:p14="http://schemas.microsoft.com/office/powerpoint/2010/main" val="1532505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FF4045D-FD85-4048-A73D-153F7417F524}"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7893C-B23E-4CA1-9402-9AFC9A8E075C}" type="slidenum">
              <a:rPr lang="en-US" smtClean="0"/>
              <a:t>‹#›</a:t>
            </a:fld>
            <a:endParaRPr lang="en-US"/>
          </a:p>
        </p:txBody>
      </p:sp>
      <p:sp>
        <p:nvSpPr>
          <p:cNvPr id="8" name="Text Placeholder 7">
            <a:extLst>
              <a:ext uri="{FF2B5EF4-FFF2-40B4-BE49-F238E27FC236}">
                <a16:creationId xmlns:a16="http://schemas.microsoft.com/office/drawing/2014/main" id="{22E761AF-F73E-3F6C-5439-5F877D896D2C}"/>
              </a:ext>
            </a:extLst>
          </p:cNvPr>
          <p:cNvSpPr>
            <a:spLocks noGrp="1"/>
          </p:cNvSpPr>
          <p:nvPr>
            <p:ph type="body" sz="quarter" idx="13"/>
          </p:nvPr>
        </p:nvSpPr>
        <p:spPr>
          <a:xfrm>
            <a:off x="9992678" y="6400800"/>
            <a:ext cx="914400"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G" dirty="0"/>
          </a:p>
        </p:txBody>
      </p:sp>
    </p:spTree>
    <p:extLst>
      <p:ext uri="{BB962C8B-B14F-4D97-AF65-F5344CB8AC3E}">
        <p14:creationId xmlns:p14="http://schemas.microsoft.com/office/powerpoint/2010/main" val="4052694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4045D-FD85-4048-A73D-153F7417F524}" type="datetimeFigureOut">
              <a:rPr lang="en-US" smtClean="0"/>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97893C-B23E-4CA1-9402-9AFC9A8E075C}"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D6EFF2B2-F027-7C67-DD3C-273052798A5D}"/>
              </a:ext>
            </a:extLst>
          </p:cNvPr>
          <p:cNvSpPr>
            <a:spLocks noGrp="1"/>
          </p:cNvSpPr>
          <p:nvPr>
            <p:ph type="body" sz="quarter" idx="13"/>
          </p:nvPr>
        </p:nvSpPr>
        <p:spPr>
          <a:xfrm>
            <a:off x="9901238" y="6397625"/>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G"/>
          </a:p>
        </p:txBody>
      </p:sp>
    </p:spTree>
    <p:extLst>
      <p:ext uri="{BB962C8B-B14F-4D97-AF65-F5344CB8AC3E}">
        <p14:creationId xmlns:p14="http://schemas.microsoft.com/office/powerpoint/2010/main" val="4045385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0BD56-22DE-D097-2F00-BE30385FEACA}"/>
              </a:ext>
            </a:extLst>
          </p:cNvPr>
          <p:cNvSpPr>
            <a:spLocks noGrp="1"/>
          </p:cNvSpPr>
          <p:nvPr>
            <p:ph type="title"/>
          </p:nvPr>
        </p:nvSpPr>
        <p:spPr/>
        <p:txBody>
          <a:bodyPr/>
          <a:lstStyle/>
          <a:p>
            <a:r>
              <a:rPr lang="en-US"/>
              <a:t>Click to edit Master title style</a:t>
            </a:r>
            <a:endParaRPr lang="en-UG"/>
          </a:p>
        </p:txBody>
      </p:sp>
      <p:sp>
        <p:nvSpPr>
          <p:cNvPr id="3" name="Date Placeholder 2">
            <a:extLst>
              <a:ext uri="{FF2B5EF4-FFF2-40B4-BE49-F238E27FC236}">
                <a16:creationId xmlns:a16="http://schemas.microsoft.com/office/drawing/2014/main" id="{D0881CA2-495A-E553-FA3F-F27F8CFCECBB}"/>
              </a:ext>
            </a:extLst>
          </p:cNvPr>
          <p:cNvSpPr>
            <a:spLocks noGrp="1"/>
          </p:cNvSpPr>
          <p:nvPr>
            <p:ph type="dt" sz="half" idx="10"/>
          </p:nvPr>
        </p:nvSpPr>
        <p:spPr/>
        <p:txBody>
          <a:bodyPr/>
          <a:lstStyle/>
          <a:p>
            <a:fld id="{0FF4045D-FD85-4048-A73D-153F7417F524}" type="datetimeFigureOut">
              <a:rPr lang="en-US" smtClean="0"/>
              <a:t>4/16/2024</a:t>
            </a:fld>
            <a:endParaRPr lang="en-US"/>
          </a:p>
        </p:txBody>
      </p:sp>
      <p:sp>
        <p:nvSpPr>
          <p:cNvPr id="4" name="Footer Placeholder 3">
            <a:extLst>
              <a:ext uri="{FF2B5EF4-FFF2-40B4-BE49-F238E27FC236}">
                <a16:creationId xmlns:a16="http://schemas.microsoft.com/office/drawing/2014/main" id="{86859AC2-E7F1-2C30-44CE-28980D8913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7FDBC5-6144-4898-7714-EAD8437E6525}"/>
              </a:ext>
            </a:extLst>
          </p:cNvPr>
          <p:cNvSpPr>
            <a:spLocks noGrp="1"/>
          </p:cNvSpPr>
          <p:nvPr>
            <p:ph type="sldNum" sz="quarter" idx="12"/>
          </p:nvPr>
        </p:nvSpPr>
        <p:spPr/>
        <p:txBody>
          <a:bodyPr/>
          <a:lstStyle/>
          <a:p>
            <a:fld id="{7597893C-B23E-4CA1-9402-9AFC9A8E075C}" type="slidenum">
              <a:rPr lang="en-US" smtClean="0"/>
              <a:t>‹#›</a:t>
            </a:fld>
            <a:endParaRPr lang="en-US"/>
          </a:p>
        </p:txBody>
      </p:sp>
    </p:spTree>
    <p:extLst>
      <p:ext uri="{BB962C8B-B14F-4D97-AF65-F5344CB8AC3E}">
        <p14:creationId xmlns:p14="http://schemas.microsoft.com/office/powerpoint/2010/main" val="3185468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EA66-0BFE-61B4-9586-D4F9A7A6732B}"/>
              </a:ext>
            </a:extLst>
          </p:cNvPr>
          <p:cNvSpPr>
            <a:spLocks noGrp="1"/>
          </p:cNvSpPr>
          <p:nvPr>
            <p:ph type="title"/>
          </p:nvPr>
        </p:nvSpPr>
        <p:spPr/>
        <p:txBody>
          <a:bodyPr/>
          <a:lstStyle/>
          <a:p>
            <a:r>
              <a:rPr lang="en-US"/>
              <a:t>Click to edit Master title style</a:t>
            </a:r>
            <a:endParaRPr lang="en-UG"/>
          </a:p>
        </p:txBody>
      </p:sp>
      <p:sp>
        <p:nvSpPr>
          <p:cNvPr id="3" name="Date Placeholder 2">
            <a:extLst>
              <a:ext uri="{FF2B5EF4-FFF2-40B4-BE49-F238E27FC236}">
                <a16:creationId xmlns:a16="http://schemas.microsoft.com/office/drawing/2014/main" id="{102730B0-A112-6F09-D106-13EDE64578AF}"/>
              </a:ext>
            </a:extLst>
          </p:cNvPr>
          <p:cNvSpPr>
            <a:spLocks noGrp="1"/>
          </p:cNvSpPr>
          <p:nvPr>
            <p:ph type="dt" sz="half" idx="10"/>
          </p:nvPr>
        </p:nvSpPr>
        <p:spPr/>
        <p:txBody>
          <a:bodyPr/>
          <a:lstStyle/>
          <a:p>
            <a:fld id="{0FF4045D-FD85-4048-A73D-153F7417F524}" type="datetimeFigureOut">
              <a:rPr lang="en-US" smtClean="0"/>
              <a:t>4/16/2024</a:t>
            </a:fld>
            <a:endParaRPr lang="en-US"/>
          </a:p>
        </p:txBody>
      </p:sp>
      <p:sp>
        <p:nvSpPr>
          <p:cNvPr id="4" name="Footer Placeholder 3">
            <a:extLst>
              <a:ext uri="{FF2B5EF4-FFF2-40B4-BE49-F238E27FC236}">
                <a16:creationId xmlns:a16="http://schemas.microsoft.com/office/drawing/2014/main" id="{69E9889D-4531-3D52-6293-D0C015E795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9A3549-782A-C5FF-3D73-D608A0A74BDE}"/>
              </a:ext>
            </a:extLst>
          </p:cNvPr>
          <p:cNvSpPr>
            <a:spLocks noGrp="1"/>
          </p:cNvSpPr>
          <p:nvPr>
            <p:ph type="sldNum" sz="quarter" idx="12"/>
          </p:nvPr>
        </p:nvSpPr>
        <p:spPr/>
        <p:txBody>
          <a:bodyPr/>
          <a:lstStyle/>
          <a:p>
            <a:fld id="{7597893C-B23E-4CA1-9402-9AFC9A8E075C}" type="slidenum">
              <a:rPr lang="en-US" smtClean="0"/>
              <a:t>‹#›</a:t>
            </a:fld>
            <a:endParaRPr lang="en-US"/>
          </a:p>
        </p:txBody>
      </p:sp>
    </p:spTree>
    <p:extLst>
      <p:ext uri="{BB962C8B-B14F-4D97-AF65-F5344CB8AC3E}">
        <p14:creationId xmlns:p14="http://schemas.microsoft.com/office/powerpoint/2010/main" val="1940248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4FD65-03A5-AAC3-BB03-375AA2B5BEB4}"/>
              </a:ext>
            </a:extLst>
          </p:cNvPr>
          <p:cNvSpPr>
            <a:spLocks noGrp="1"/>
          </p:cNvSpPr>
          <p:nvPr>
            <p:ph type="title"/>
          </p:nvPr>
        </p:nvSpPr>
        <p:spPr/>
        <p:txBody>
          <a:bodyPr/>
          <a:lstStyle/>
          <a:p>
            <a:r>
              <a:rPr lang="en-US"/>
              <a:t>Click to edit Master title style</a:t>
            </a:r>
            <a:endParaRPr lang="en-UG"/>
          </a:p>
        </p:txBody>
      </p:sp>
      <p:sp>
        <p:nvSpPr>
          <p:cNvPr id="3" name="Date Placeholder 2">
            <a:extLst>
              <a:ext uri="{FF2B5EF4-FFF2-40B4-BE49-F238E27FC236}">
                <a16:creationId xmlns:a16="http://schemas.microsoft.com/office/drawing/2014/main" id="{272320FF-7056-F5BD-777D-F252F88F6C80}"/>
              </a:ext>
            </a:extLst>
          </p:cNvPr>
          <p:cNvSpPr>
            <a:spLocks noGrp="1"/>
          </p:cNvSpPr>
          <p:nvPr>
            <p:ph type="dt" sz="half" idx="10"/>
          </p:nvPr>
        </p:nvSpPr>
        <p:spPr/>
        <p:txBody>
          <a:bodyPr/>
          <a:lstStyle/>
          <a:p>
            <a:fld id="{0FF4045D-FD85-4048-A73D-153F7417F524}" type="datetimeFigureOut">
              <a:rPr lang="en-US" smtClean="0"/>
              <a:t>4/16/2024</a:t>
            </a:fld>
            <a:endParaRPr lang="en-US"/>
          </a:p>
        </p:txBody>
      </p:sp>
      <p:sp>
        <p:nvSpPr>
          <p:cNvPr id="4" name="Footer Placeholder 3">
            <a:extLst>
              <a:ext uri="{FF2B5EF4-FFF2-40B4-BE49-F238E27FC236}">
                <a16:creationId xmlns:a16="http://schemas.microsoft.com/office/drawing/2014/main" id="{1C4C9F00-D311-59C5-5262-36AC7C31FC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D640E2-459F-91B5-FEE8-4482D398F5AF}"/>
              </a:ext>
            </a:extLst>
          </p:cNvPr>
          <p:cNvSpPr>
            <a:spLocks noGrp="1"/>
          </p:cNvSpPr>
          <p:nvPr>
            <p:ph type="sldNum" sz="quarter" idx="12"/>
          </p:nvPr>
        </p:nvSpPr>
        <p:spPr/>
        <p:txBody>
          <a:bodyPr/>
          <a:lstStyle/>
          <a:p>
            <a:fld id="{7597893C-B23E-4CA1-9402-9AFC9A8E075C}" type="slidenum">
              <a:rPr lang="en-US" smtClean="0"/>
              <a:t>‹#›</a:t>
            </a:fld>
            <a:endParaRPr lang="en-US"/>
          </a:p>
        </p:txBody>
      </p:sp>
    </p:spTree>
    <p:extLst>
      <p:ext uri="{BB962C8B-B14F-4D97-AF65-F5344CB8AC3E}">
        <p14:creationId xmlns:p14="http://schemas.microsoft.com/office/powerpoint/2010/main" val="771528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FF4045D-FD85-4048-A73D-153F7417F524}" type="datetimeFigureOut">
              <a:rPr lang="en-US" smtClean="0"/>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97893C-B23E-4CA1-9402-9AFC9A8E075C}" type="slidenum">
              <a:rPr lang="en-US" smtClean="0"/>
              <a:t>‹#›</a:t>
            </a:fld>
            <a:endParaRPr lang="en-US"/>
          </a:p>
        </p:txBody>
      </p:sp>
    </p:spTree>
    <p:extLst>
      <p:ext uri="{BB962C8B-B14F-4D97-AF65-F5344CB8AC3E}">
        <p14:creationId xmlns:p14="http://schemas.microsoft.com/office/powerpoint/2010/main" val="670326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F4045D-FD85-4048-A73D-153F7417F524}" type="datetimeFigureOut">
              <a:rPr lang="en-US" smtClean="0"/>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97893C-B23E-4CA1-9402-9AFC9A8E075C}" type="slidenum">
              <a:rPr lang="en-US" smtClean="0"/>
              <a:t>‹#›</a:t>
            </a:fld>
            <a:endParaRPr lang="en-US"/>
          </a:p>
        </p:txBody>
      </p:sp>
    </p:spTree>
    <p:extLst>
      <p:ext uri="{BB962C8B-B14F-4D97-AF65-F5344CB8AC3E}">
        <p14:creationId xmlns:p14="http://schemas.microsoft.com/office/powerpoint/2010/main" val="3858985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FF4045D-FD85-4048-A73D-153F7417F524}" type="datetimeFigureOut">
              <a:rPr lang="en-US" smtClean="0"/>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97893C-B23E-4CA1-9402-9AFC9A8E075C}" type="slidenum">
              <a:rPr lang="en-US" smtClean="0"/>
              <a:t>‹#›</a:t>
            </a:fld>
            <a:endParaRPr lang="en-US"/>
          </a:p>
        </p:txBody>
      </p:sp>
    </p:spTree>
    <p:extLst>
      <p:ext uri="{BB962C8B-B14F-4D97-AF65-F5344CB8AC3E}">
        <p14:creationId xmlns:p14="http://schemas.microsoft.com/office/powerpoint/2010/main" val="2123239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FF4045D-FD85-4048-A73D-153F7417F524}" type="datetimeFigureOut">
              <a:rPr lang="en-US" smtClean="0"/>
              <a:t>4/16/2024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597893C-B23E-4CA1-9402-9AFC9A8E075C}"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7642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96" r:id="rId4"/>
    <p:sldLayoutId id="2147483697" r:id="rId5"/>
    <p:sldLayoutId id="2147483698"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452A527-3631-41ED-858D-3777A7D149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BF1E71-A748-4142-BB92-AFA267EACE94}"/>
              </a:ext>
            </a:extLst>
          </p:cNvPr>
          <p:cNvSpPr>
            <a:spLocks noGrp="1"/>
          </p:cNvSpPr>
          <p:nvPr>
            <p:ph type="ctrTitle"/>
          </p:nvPr>
        </p:nvSpPr>
        <p:spPr>
          <a:xfrm>
            <a:off x="6593077" y="-469267"/>
            <a:ext cx="4813072" cy="3686015"/>
          </a:xfrm>
        </p:spPr>
        <p:txBody>
          <a:bodyPr>
            <a:normAutofit/>
          </a:bodyPr>
          <a:lstStyle/>
          <a:p>
            <a:pPr algn="ctr"/>
            <a:r>
              <a:rPr lang="en-US" sz="5600" b="1" dirty="0">
                <a:latin typeface="Bell MT" panose="02020503060305020303" pitchFamily="18" charset="0"/>
              </a:rPr>
              <a:t>Neurosurgery in Uganda</a:t>
            </a:r>
          </a:p>
        </p:txBody>
      </p:sp>
      <p:sp>
        <p:nvSpPr>
          <p:cNvPr id="3" name="Subtitle 2">
            <a:extLst>
              <a:ext uri="{FF2B5EF4-FFF2-40B4-BE49-F238E27FC236}">
                <a16:creationId xmlns:a16="http://schemas.microsoft.com/office/drawing/2014/main" id="{3F71425B-0CDA-4D14-9620-F242240ADB4C}"/>
              </a:ext>
            </a:extLst>
          </p:cNvPr>
          <p:cNvSpPr>
            <a:spLocks noGrp="1"/>
          </p:cNvSpPr>
          <p:nvPr>
            <p:ph type="subTitle" idx="1"/>
          </p:nvPr>
        </p:nvSpPr>
        <p:spPr>
          <a:xfrm>
            <a:off x="6096002" y="3686015"/>
            <a:ext cx="6095999" cy="1238616"/>
          </a:xfrm>
        </p:spPr>
        <p:txBody>
          <a:bodyPr>
            <a:noAutofit/>
          </a:bodyPr>
          <a:lstStyle/>
          <a:p>
            <a:pPr algn="ctr"/>
            <a:r>
              <a:rPr lang="en-US" b="1" dirty="0">
                <a:solidFill>
                  <a:schemeClr val="tx1">
                    <a:lumMod val="85000"/>
                    <a:lumOff val="15000"/>
                  </a:schemeClr>
                </a:solidFill>
                <a:latin typeface="Aptos Display" panose="020B0004020202020204" pitchFamily="34" charset="0"/>
              </a:rPr>
              <a:t>Inaugural Professorial Lecture</a:t>
            </a:r>
          </a:p>
          <a:p>
            <a:pPr algn="ctr"/>
            <a:r>
              <a:rPr lang="en-US" b="1" dirty="0">
                <a:solidFill>
                  <a:schemeClr val="tx1">
                    <a:lumMod val="85000"/>
                    <a:lumOff val="15000"/>
                  </a:schemeClr>
                </a:solidFill>
                <a:latin typeface="Aptos Display" panose="020B0004020202020204" pitchFamily="34" charset="0"/>
              </a:rPr>
              <a:t> by Prof. Kitya </a:t>
            </a:r>
            <a:r>
              <a:rPr lang="en-US" b="1" dirty="0" smtClean="0">
                <a:solidFill>
                  <a:schemeClr val="tx1">
                    <a:lumMod val="85000"/>
                    <a:lumOff val="15000"/>
                  </a:schemeClr>
                </a:solidFill>
                <a:latin typeface="Aptos Display" panose="020B0004020202020204" pitchFamily="34" charset="0"/>
              </a:rPr>
              <a:t>David</a:t>
            </a:r>
          </a:p>
          <a:p>
            <a:pPr algn="ctr"/>
            <a:r>
              <a:rPr lang="en-US" sz="1600" b="1" dirty="0" err="1" smtClean="0">
                <a:solidFill>
                  <a:schemeClr val="tx1">
                    <a:lumMod val="85000"/>
                    <a:lumOff val="15000"/>
                  </a:schemeClr>
                </a:solidFill>
                <a:latin typeface="Aptos Display" panose="020B0004020202020204" pitchFamily="34" charset="0"/>
              </a:rPr>
              <a:t>Mbchb</a:t>
            </a:r>
            <a:r>
              <a:rPr lang="en-US" sz="1600" b="1" dirty="0">
                <a:solidFill>
                  <a:schemeClr val="tx1">
                    <a:lumMod val="85000"/>
                    <a:lumOff val="15000"/>
                  </a:schemeClr>
                </a:solidFill>
                <a:latin typeface="Aptos Display" panose="020B0004020202020204" pitchFamily="34" charset="0"/>
              </a:rPr>
              <a:t> </a:t>
            </a:r>
            <a:r>
              <a:rPr lang="en-US" sz="1600" b="1" dirty="0" smtClean="0">
                <a:solidFill>
                  <a:schemeClr val="tx1">
                    <a:lumMod val="85000"/>
                    <a:lumOff val="15000"/>
                  </a:schemeClr>
                </a:solidFill>
                <a:latin typeface="Aptos Display" panose="020B0004020202020204" pitchFamily="34" charset="0"/>
              </a:rPr>
              <a:t>&amp; MMED Gen-</a:t>
            </a:r>
            <a:r>
              <a:rPr lang="en-US" sz="1600" b="1" dirty="0" err="1" smtClean="0">
                <a:solidFill>
                  <a:schemeClr val="tx1">
                    <a:lumMod val="85000"/>
                    <a:lumOff val="15000"/>
                  </a:schemeClr>
                </a:solidFill>
                <a:latin typeface="Aptos Display" panose="020B0004020202020204" pitchFamily="34" charset="0"/>
              </a:rPr>
              <a:t>surg</a:t>
            </a:r>
            <a:r>
              <a:rPr lang="en-US" sz="1600" b="1" dirty="0" smtClean="0">
                <a:solidFill>
                  <a:schemeClr val="tx1">
                    <a:lumMod val="85000"/>
                    <a:lumOff val="15000"/>
                  </a:schemeClr>
                </a:solidFill>
                <a:latin typeface="Aptos Display" panose="020B0004020202020204" pitchFamily="34" charset="0"/>
              </a:rPr>
              <a:t> (MUK), FCS NEURO-SURG (COSECSA), GSCRT(</a:t>
            </a:r>
            <a:r>
              <a:rPr lang="en-US" sz="1600" b="1" dirty="0" err="1" smtClean="0">
                <a:solidFill>
                  <a:schemeClr val="tx1">
                    <a:lumMod val="85000"/>
                    <a:lumOff val="15000"/>
                  </a:schemeClr>
                </a:solidFill>
                <a:latin typeface="Aptos Display" panose="020B0004020202020204" pitchFamily="34" charset="0"/>
              </a:rPr>
              <a:t>Epidemi-havard</a:t>
            </a:r>
            <a:r>
              <a:rPr lang="en-US" sz="1600" b="1" dirty="0" smtClean="0">
                <a:solidFill>
                  <a:schemeClr val="tx1">
                    <a:lumMod val="85000"/>
                    <a:lumOff val="15000"/>
                  </a:schemeClr>
                </a:solidFill>
                <a:latin typeface="Aptos Display" panose="020B0004020202020204" pitchFamily="34" charset="0"/>
              </a:rPr>
              <a:t>) </a:t>
            </a:r>
            <a:endParaRPr lang="en-US" sz="1600" b="1" dirty="0">
              <a:solidFill>
                <a:schemeClr val="tx1">
                  <a:lumMod val="85000"/>
                  <a:lumOff val="15000"/>
                </a:schemeClr>
              </a:solidFill>
              <a:latin typeface="Aptos Display" panose="020B0004020202020204" pitchFamily="34" charset="0"/>
            </a:endParaRPr>
          </a:p>
          <a:p>
            <a:pPr algn="ctr"/>
            <a:endParaRPr lang="en-US" b="1" dirty="0">
              <a:solidFill>
                <a:schemeClr val="tx1">
                  <a:lumMod val="85000"/>
                  <a:lumOff val="15000"/>
                </a:schemeClr>
              </a:solidFill>
              <a:latin typeface="Aptos Display" panose="020B0004020202020204" pitchFamily="34" charset="0"/>
            </a:endParaRPr>
          </a:p>
          <a:p>
            <a:pPr algn="ctr"/>
            <a:r>
              <a:rPr lang="en-US" b="1" dirty="0">
                <a:solidFill>
                  <a:schemeClr val="tx1">
                    <a:lumMod val="85000"/>
                    <a:lumOff val="15000"/>
                  </a:schemeClr>
                </a:solidFill>
                <a:latin typeface="Aptos Display" panose="020B0004020202020204" pitchFamily="34" charset="0"/>
              </a:rPr>
              <a:t>MUST - April 16, 2024</a:t>
            </a:r>
          </a:p>
        </p:txBody>
      </p:sp>
      <p:pic>
        <p:nvPicPr>
          <p:cNvPr id="6" name="Picture 5">
            <a:extLst>
              <a:ext uri="{FF2B5EF4-FFF2-40B4-BE49-F238E27FC236}">
                <a16:creationId xmlns:a16="http://schemas.microsoft.com/office/drawing/2014/main" id="{8D1D7BC2-D649-79C1-6355-354DA8079985}"/>
              </a:ext>
            </a:extLst>
          </p:cNvPr>
          <p:cNvPicPr>
            <a:picLocks noChangeAspect="1"/>
          </p:cNvPicPr>
          <p:nvPr/>
        </p:nvPicPr>
        <p:blipFill rotWithShape="1">
          <a:blip r:embed="rId2"/>
          <a:srcRect l="31803" r="8863" b="-1"/>
          <a:stretch/>
        </p:blipFill>
        <p:spPr>
          <a:xfrm>
            <a:off x="1" y="10"/>
            <a:ext cx="6096000" cy="6857990"/>
          </a:xfrm>
          <a:prstGeom prst="rect">
            <a:avLst/>
          </a:prstGeom>
        </p:spPr>
      </p:pic>
      <p:cxnSp>
        <p:nvCxnSpPr>
          <p:cNvPr id="33" name="Straight Connector 32">
            <a:extLst>
              <a:ext uri="{FF2B5EF4-FFF2-40B4-BE49-F238E27FC236}">
                <a16:creationId xmlns:a16="http://schemas.microsoft.com/office/drawing/2014/main" id="{D28A9C89-B313-458F-9C85-515930A51A9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343400"/>
            <a:ext cx="43891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141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8854-C465-4C57-91A2-03DD966500FA}"/>
              </a:ext>
            </a:extLst>
          </p:cNvPr>
          <p:cNvSpPr>
            <a:spLocks noGrp="1"/>
          </p:cNvSpPr>
          <p:nvPr>
            <p:ph type="title"/>
          </p:nvPr>
        </p:nvSpPr>
        <p:spPr>
          <a:xfrm>
            <a:off x="2889421" y="933202"/>
            <a:ext cx="8111513" cy="351567"/>
          </a:xfrm>
        </p:spPr>
        <p:txBody>
          <a:bodyPr>
            <a:noAutofit/>
          </a:bodyPr>
          <a:lstStyle/>
          <a:p>
            <a:r>
              <a:rPr lang="en-US" sz="3200" b="1" dirty="0"/>
              <a:t>First Neurosurgeons to train in Uganda</a:t>
            </a:r>
            <a:r>
              <a:rPr lang="en-US" sz="3200" dirty="0"/>
              <a:t/>
            </a:r>
            <a:br>
              <a:rPr lang="en-US" sz="3200" dirty="0"/>
            </a:br>
            <a:endParaRPr lang="en-US" sz="3200" dirty="0"/>
          </a:p>
        </p:txBody>
      </p:sp>
      <p:pic>
        <p:nvPicPr>
          <p:cNvPr id="4" name="Content Placeholder 3">
            <a:extLst>
              <a:ext uri="{FF2B5EF4-FFF2-40B4-BE49-F238E27FC236}">
                <a16:creationId xmlns:a16="http://schemas.microsoft.com/office/drawing/2014/main" id="{70AD1ECB-76A1-4530-BA45-DF20E7C9CA62}"/>
              </a:ext>
            </a:extLst>
          </p:cNvPr>
          <p:cNvPicPr>
            <a:picLocks noGrp="1"/>
          </p:cNvPicPr>
          <p:nvPr>
            <p:ph idx="1"/>
          </p:nvPr>
        </p:nvPicPr>
        <p:blipFill>
          <a:blip r:embed="rId2"/>
          <a:stretch>
            <a:fillRect/>
          </a:stretch>
        </p:blipFill>
        <p:spPr>
          <a:xfrm>
            <a:off x="1269322" y="1360660"/>
            <a:ext cx="1828801" cy="1876814"/>
          </a:xfrm>
          <a:prstGeom prst="rect">
            <a:avLst/>
          </a:prstGeom>
        </p:spPr>
      </p:pic>
      <p:pic>
        <p:nvPicPr>
          <p:cNvPr id="5" name="Picture 4">
            <a:extLst>
              <a:ext uri="{FF2B5EF4-FFF2-40B4-BE49-F238E27FC236}">
                <a16:creationId xmlns:a16="http://schemas.microsoft.com/office/drawing/2014/main" id="{04EC2B00-BFC6-4B22-B992-D531C4D98C0E}"/>
              </a:ext>
            </a:extLst>
          </p:cNvPr>
          <p:cNvPicPr/>
          <p:nvPr/>
        </p:nvPicPr>
        <p:blipFill>
          <a:blip r:embed="rId3"/>
          <a:stretch>
            <a:fillRect/>
          </a:stretch>
        </p:blipFill>
        <p:spPr>
          <a:xfrm>
            <a:off x="5041557" y="1284768"/>
            <a:ext cx="1968843" cy="1952705"/>
          </a:xfrm>
          <a:prstGeom prst="rect">
            <a:avLst/>
          </a:prstGeom>
        </p:spPr>
      </p:pic>
      <p:sp>
        <p:nvSpPr>
          <p:cNvPr id="6" name="TextBox 5">
            <a:extLst>
              <a:ext uri="{FF2B5EF4-FFF2-40B4-BE49-F238E27FC236}">
                <a16:creationId xmlns:a16="http://schemas.microsoft.com/office/drawing/2014/main" id="{35B71E0E-157B-42B4-8F0A-7FE9D51BBFED}"/>
              </a:ext>
            </a:extLst>
          </p:cNvPr>
          <p:cNvSpPr txBox="1"/>
          <p:nvPr/>
        </p:nvSpPr>
        <p:spPr>
          <a:xfrm>
            <a:off x="160636" y="3313365"/>
            <a:ext cx="3744099" cy="1323439"/>
          </a:xfrm>
          <a:prstGeom prst="rect">
            <a:avLst/>
          </a:prstGeom>
          <a:noFill/>
        </p:spPr>
        <p:txBody>
          <a:bodyPr wrap="square" rtlCol="0">
            <a:spAutoFit/>
          </a:bodyPr>
          <a:lstStyle/>
          <a:p>
            <a:pPr algn="ctr"/>
            <a:r>
              <a:rPr lang="en-US" sz="2000" b="1" i="1" dirty="0"/>
              <a:t>Dr. Juliet </a:t>
            </a:r>
            <a:r>
              <a:rPr lang="en-US" sz="2000" b="1" i="1" dirty="0" err="1"/>
              <a:t>Nalwanga</a:t>
            </a:r>
            <a:r>
              <a:rPr lang="en-US" sz="2000" b="1" i="1" dirty="0"/>
              <a:t> </a:t>
            </a:r>
            <a:r>
              <a:rPr lang="en-US" sz="2000" b="1" i="1" dirty="0" err="1"/>
              <a:t>Ssekabunga</a:t>
            </a:r>
            <a:r>
              <a:rPr lang="en-US" sz="2000" b="1" i="1" dirty="0"/>
              <a:t> </a:t>
            </a:r>
            <a:endParaRPr lang="en-US" sz="2000" b="1" dirty="0"/>
          </a:p>
          <a:p>
            <a:pPr algn="ctr"/>
            <a:r>
              <a:rPr lang="en-US" sz="2000" i="1" dirty="0"/>
              <a:t>FCS-ECSA (Neuro) 2017</a:t>
            </a:r>
            <a:endParaRPr lang="en-US" sz="2000" dirty="0"/>
          </a:p>
          <a:p>
            <a:pPr algn="ctr"/>
            <a:r>
              <a:rPr lang="en-US" sz="2000" i="1" dirty="0"/>
              <a:t>(The first female neurosurgeon in Uganda)</a:t>
            </a:r>
            <a:endParaRPr lang="en-US" sz="2000" dirty="0"/>
          </a:p>
        </p:txBody>
      </p:sp>
      <p:sp>
        <p:nvSpPr>
          <p:cNvPr id="7" name="TextBox 6">
            <a:extLst>
              <a:ext uri="{FF2B5EF4-FFF2-40B4-BE49-F238E27FC236}">
                <a16:creationId xmlns:a16="http://schemas.microsoft.com/office/drawing/2014/main" id="{F1A1B0D9-763D-4BCD-950B-65DE0173D511}"/>
              </a:ext>
            </a:extLst>
          </p:cNvPr>
          <p:cNvSpPr txBox="1"/>
          <p:nvPr/>
        </p:nvSpPr>
        <p:spPr>
          <a:xfrm>
            <a:off x="4093699" y="3421087"/>
            <a:ext cx="3320356" cy="707886"/>
          </a:xfrm>
          <a:prstGeom prst="rect">
            <a:avLst/>
          </a:prstGeom>
          <a:noFill/>
        </p:spPr>
        <p:txBody>
          <a:bodyPr wrap="square" rtlCol="0">
            <a:spAutoFit/>
          </a:bodyPr>
          <a:lstStyle/>
          <a:p>
            <a:r>
              <a:rPr lang="en-US" sz="2000" b="1" i="1" dirty="0"/>
              <a:t>               Dr. </a:t>
            </a:r>
            <a:r>
              <a:rPr lang="en-US" sz="2000" b="1" i="1" dirty="0" err="1"/>
              <a:t>Obiga</a:t>
            </a:r>
            <a:r>
              <a:rPr lang="en-US" sz="2000" b="1" i="1" dirty="0"/>
              <a:t> Oscar</a:t>
            </a:r>
            <a:endParaRPr lang="en-US" sz="2000" b="1" dirty="0"/>
          </a:p>
          <a:p>
            <a:r>
              <a:rPr lang="en-US" sz="2000" i="1" dirty="0"/>
              <a:t>            FCS-ECSA (Neuro) 2015</a:t>
            </a:r>
            <a:endParaRPr lang="en-US" sz="2000" dirty="0"/>
          </a:p>
        </p:txBody>
      </p:sp>
      <p:pic>
        <p:nvPicPr>
          <p:cNvPr id="8" name="Picture 7">
            <a:extLst>
              <a:ext uri="{FF2B5EF4-FFF2-40B4-BE49-F238E27FC236}">
                <a16:creationId xmlns:a16="http://schemas.microsoft.com/office/drawing/2014/main" id="{9C527EC4-89AB-474D-B073-62692BE0AE0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05792" y="1284769"/>
            <a:ext cx="1705231" cy="1952705"/>
          </a:xfrm>
          <a:prstGeom prst="rect">
            <a:avLst/>
          </a:prstGeom>
          <a:noFill/>
          <a:ln>
            <a:noFill/>
          </a:ln>
        </p:spPr>
      </p:pic>
      <p:sp>
        <p:nvSpPr>
          <p:cNvPr id="3" name="TextBox 2">
            <a:extLst>
              <a:ext uri="{FF2B5EF4-FFF2-40B4-BE49-F238E27FC236}">
                <a16:creationId xmlns:a16="http://schemas.microsoft.com/office/drawing/2014/main" id="{3B7452A4-758E-4A20-9C67-6BDD9CD5773C}"/>
              </a:ext>
            </a:extLst>
          </p:cNvPr>
          <p:cNvSpPr txBox="1"/>
          <p:nvPr/>
        </p:nvSpPr>
        <p:spPr>
          <a:xfrm>
            <a:off x="8377881" y="3313365"/>
            <a:ext cx="2520778" cy="1015663"/>
          </a:xfrm>
          <a:prstGeom prst="rect">
            <a:avLst/>
          </a:prstGeom>
          <a:noFill/>
        </p:spPr>
        <p:txBody>
          <a:bodyPr wrap="square" rtlCol="0">
            <a:spAutoFit/>
          </a:bodyPr>
          <a:lstStyle/>
          <a:p>
            <a:pPr algn="ctr"/>
            <a:r>
              <a:rPr lang="en-US" sz="2000" b="1" i="1" dirty="0"/>
              <a:t>Dr. </a:t>
            </a:r>
            <a:r>
              <a:rPr lang="en-US" sz="2000" b="1" i="1" dirty="0" err="1"/>
              <a:t>Muhindo</a:t>
            </a:r>
            <a:r>
              <a:rPr lang="en-US" sz="2000" b="1" i="1" dirty="0"/>
              <a:t> Alex</a:t>
            </a:r>
            <a:endParaRPr lang="en-US" sz="2000" b="1" dirty="0"/>
          </a:p>
          <a:p>
            <a:pPr algn="ctr"/>
            <a:r>
              <a:rPr lang="en-US" sz="2000" i="1" dirty="0"/>
              <a:t>FCS-ECSA (Neuro) 2014</a:t>
            </a:r>
            <a:endParaRPr lang="en-US" sz="2000" dirty="0"/>
          </a:p>
        </p:txBody>
      </p:sp>
    </p:spTree>
    <p:extLst>
      <p:ext uri="{BB962C8B-B14F-4D97-AF65-F5344CB8AC3E}">
        <p14:creationId xmlns:p14="http://schemas.microsoft.com/office/powerpoint/2010/main" val="1168000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1F59-5D00-4473-A308-0800636809A0}"/>
              </a:ext>
            </a:extLst>
          </p:cNvPr>
          <p:cNvSpPr>
            <a:spLocks noGrp="1"/>
          </p:cNvSpPr>
          <p:nvPr>
            <p:ph type="title"/>
          </p:nvPr>
        </p:nvSpPr>
        <p:spPr>
          <a:xfrm>
            <a:off x="526473" y="-239870"/>
            <a:ext cx="10629207" cy="1450757"/>
          </a:xfrm>
        </p:spPr>
        <p:txBody>
          <a:bodyPr>
            <a:normAutofit/>
          </a:bodyPr>
          <a:lstStyle/>
          <a:p>
            <a:pPr algn="ctr"/>
            <a:r>
              <a:rPr lang="en-US" sz="3600" b="1" dirty="0">
                <a:cs typeface="Times New Roman" panose="02020603050405020304" pitchFamily="18" charset="0"/>
              </a:rPr>
              <a:t>Historical Challenges during the Development Neurosurgery </a:t>
            </a:r>
            <a:endParaRPr lang="en-US" sz="3600" dirty="0"/>
          </a:p>
        </p:txBody>
      </p:sp>
      <p:sp>
        <p:nvSpPr>
          <p:cNvPr id="3" name="Content Placeholder 2">
            <a:extLst>
              <a:ext uri="{FF2B5EF4-FFF2-40B4-BE49-F238E27FC236}">
                <a16:creationId xmlns:a16="http://schemas.microsoft.com/office/drawing/2014/main" id="{6C165098-5027-4224-85D0-4BA158BDF485}"/>
              </a:ext>
            </a:extLst>
          </p:cNvPr>
          <p:cNvSpPr>
            <a:spLocks noGrp="1"/>
          </p:cNvSpPr>
          <p:nvPr>
            <p:ph idx="1"/>
          </p:nvPr>
        </p:nvSpPr>
        <p:spPr/>
        <p:txBody>
          <a:bodyPr>
            <a:normAutofit/>
          </a:bodyPr>
          <a:lstStyle/>
          <a:p>
            <a:pPr>
              <a:lnSpc>
                <a:spcPct val="150000"/>
              </a:lnSpc>
              <a:buFont typeface="Wingdings" panose="05000000000000000000" pitchFamily="2" charset="2"/>
              <a:buChar char="§"/>
            </a:pPr>
            <a:r>
              <a:rPr lang="en-US" sz="2400" dirty="0"/>
              <a:t>   Lack of modern diagnostic services like CT scans, MRI equipment.</a:t>
            </a:r>
          </a:p>
          <a:p>
            <a:pPr>
              <a:lnSpc>
                <a:spcPct val="100000"/>
              </a:lnSpc>
              <a:buFont typeface="Wingdings" panose="05000000000000000000" pitchFamily="2" charset="2"/>
              <a:buChar char="§"/>
            </a:pPr>
            <a:r>
              <a:rPr lang="en-US" sz="2400" dirty="0"/>
              <a:t>   Lack of modern equipment to conduct highly complex neurosurgical operations.</a:t>
            </a:r>
          </a:p>
          <a:p>
            <a:pPr>
              <a:lnSpc>
                <a:spcPct val="110000"/>
              </a:lnSpc>
              <a:buFont typeface="Wingdings" panose="05000000000000000000" pitchFamily="2" charset="2"/>
              <a:buChar char="§"/>
            </a:pPr>
            <a:r>
              <a:rPr lang="en-US" sz="2400" dirty="0"/>
              <a:t>   Inadequate availability and administration of emergency and critical care services, ICU </a:t>
            </a:r>
          </a:p>
          <a:p>
            <a:pPr>
              <a:lnSpc>
                <a:spcPct val="110000"/>
              </a:lnSpc>
              <a:buFont typeface="Wingdings" panose="05000000000000000000" pitchFamily="2" charset="2"/>
              <a:buChar char="§"/>
            </a:pPr>
            <a:r>
              <a:rPr lang="en-US" sz="2400" dirty="0"/>
              <a:t>   Lack of human resource and training facilities; there was only one neurosurgical unit in the country by 2000.</a:t>
            </a:r>
          </a:p>
        </p:txBody>
      </p:sp>
    </p:spTree>
    <p:extLst>
      <p:ext uri="{BB962C8B-B14F-4D97-AF65-F5344CB8AC3E}">
        <p14:creationId xmlns:p14="http://schemas.microsoft.com/office/powerpoint/2010/main" val="7089298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59DCD9-5D39-4771-B700-B398A137F644}"/>
              </a:ext>
            </a:extLst>
          </p:cNvPr>
          <p:cNvSpPr>
            <a:spLocks noGrp="1"/>
          </p:cNvSpPr>
          <p:nvPr>
            <p:ph idx="1"/>
          </p:nvPr>
        </p:nvSpPr>
        <p:spPr>
          <a:xfrm>
            <a:off x="838200" y="1842655"/>
            <a:ext cx="10869386" cy="4334308"/>
          </a:xfrm>
        </p:spPr>
        <p:txBody>
          <a:bodyPr>
            <a:normAutofit lnSpcReduction="10000"/>
          </a:bodyPr>
          <a:lstStyle/>
          <a:p>
            <a:pPr>
              <a:lnSpc>
                <a:spcPct val="150000"/>
              </a:lnSpc>
              <a:buFont typeface="Wingdings" panose="05000000000000000000" pitchFamily="2" charset="2"/>
              <a:buChar char="§"/>
            </a:pPr>
            <a:r>
              <a:rPr lang="en-US" sz="2400" dirty="0"/>
              <a:t>   Limited financing and planning.</a:t>
            </a:r>
          </a:p>
          <a:p>
            <a:pPr>
              <a:lnSpc>
                <a:spcPct val="150000"/>
              </a:lnSpc>
              <a:buFont typeface="Wingdings" panose="05000000000000000000" pitchFamily="2" charset="2"/>
              <a:buChar char="§"/>
            </a:pPr>
            <a:r>
              <a:rPr lang="en-US" sz="2400" dirty="0"/>
              <a:t>   Almost no collaborations.</a:t>
            </a:r>
          </a:p>
          <a:p>
            <a:pPr>
              <a:lnSpc>
                <a:spcPct val="110000"/>
              </a:lnSpc>
              <a:buFont typeface="Wingdings" panose="05000000000000000000" pitchFamily="2" charset="2"/>
              <a:buChar char="§"/>
            </a:pPr>
            <a:r>
              <a:rPr lang="en-US" sz="2400" dirty="0"/>
              <a:t>   Limited support from the key sister disciplines (anesthesia, radiology rehabilitation and physiotherapy, adjuvant(chemoradiotherapy) and pathology).</a:t>
            </a:r>
          </a:p>
          <a:p>
            <a:pPr>
              <a:lnSpc>
                <a:spcPct val="150000"/>
              </a:lnSpc>
              <a:buFont typeface="Wingdings" panose="05000000000000000000" pitchFamily="2" charset="2"/>
              <a:buChar char="§"/>
            </a:pPr>
            <a:r>
              <a:rPr lang="en-US" sz="2400" dirty="0"/>
              <a:t>   Lack of adequate research capacity and drive</a:t>
            </a:r>
            <a:r>
              <a:rPr lang="en-US" sz="2400" dirty="0" smtClean="0"/>
              <a:t>.</a:t>
            </a:r>
          </a:p>
          <a:p>
            <a:pPr>
              <a:lnSpc>
                <a:spcPct val="150000"/>
              </a:lnSpc>
              <a:buFont typeface="Wingdings" panose="05000000000000000000" pitchFamily="2" charset="2"/>
              <a:buChar char="§"/>
            </a:pPr>
            <a:r>
              <a:rPr lang="en-US" sz="2400" dirty="0" smtClean="0"/>
              <a:t>    Convincing </a:t>
            </a:r>
            <a:r>
              <a:rPr lang="en-US" sz="2400" dirty="0"/>
              <a:t>the community about the demand of neurosurgery services </a:t>
            </a:r>
          </a:p>
          <a:p>
            <a:pPr algn="ctr">
              <a:lnSpc>
                <a:spcPct val="150000"/>
              </a:lnSpc>
            </a:pPr>
            <a:r>
              <a:rPr lang="en-US" sz="2400" b="1" i="1" dirty="0"/>
              <a:t>NO EQUITY OF NEUROSURGICAL SERVICE DELIVERY in Uganda</a:t>
            </a:r>
          </a:p>
          <a:p>
            <a:endParaRPr lang="en-US" sz="2400" dirty="0"/>
          </a:p>
        </p:txBody>
      </p:sp>
      <p:sp>
        <p:nvSpPr>
          <p:cNvPr id="4" name="Title 1">
            <a:extLst>
              <a:ext uri="{FF2B5EF4-FFF2-40B4-BE49-F238E27FC236}">
                <a16:creationId xmlns:a16="http://schemas.microsoft.com/office/drawing/2014/main" id="{B49E07C6-FA43-323E-3721-E993259A53EF}"/>
              </a:ext>
            </a:extLst>
          </p:cNvPr>
          <p:cNvSpPr>
            <a:spLocks noGrp="1"/>
          </p:cNvSpPr>
          <p:nvPr>
            <p:ph type="title"/>
          </p:nvPr>
        </p:nvSpPr>
        <p:spPr>
          <a:xfrm>
            <a:off x="526473" y="-239870"/>
            <a:ext cx="10629207" cy="1450757"/>
          </a:xfrm>
        </p:spPr>
        <p:txBody>
          <a:bodyPr>
            <a:normAutofit/>
          </a:bodyPr>
          <a:lstStyle/>
          <a:p>
            <a:pPr algn="ctr"/>
            <a:r>
              <a:rPr lang="en-US" sz="3600" b="1" dirty="0">
                <a:cs typeface="Times New Roman" panose="02020603050405020304" pitchFamily="18" charset="0"/>
              </a:rPr>
              <a:t>Historical Challenges during the Development Neurosurgery </a:t>
            </a:r>
            <a:endParaRPr lang="en-US" sz="3600" dirty="0"/>
          </a:p>
        </p:txBody>
      </p:sp>
    </p:spTree>
    <p:extLst>
      <p:ext uri="{BB962C8B-B14F-4D97-AF65-F5344CB8AC3E}">
        <p14:creationId xmlns:p14="http://schemas.microsoft.com/office/powerpoint/2010/main" val="2140036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6D16D1E-4205-49F5-BD2A-DA769947C1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33" name="Rectangle 32">
            <a:extLst>
              <a:ext uri="{FF2B5EF4-FFF2-40B4-BE49-F238E27FC236}">
                <a16:creationId xmlns:a16="http://schemas.microsoft.com/office/drawing/2014/main" id="{012FD100-C039-4E03-B5E4-2EDFA7290A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35" name="Straight Connector 34">
            <a:extLst>
              <a:ext uri="{FF2B5EF4-FFF2-40B4-BE49-F238E27FC236}">
                <a16:creationId xmlns:a16="http://schemas.microsoft.com/office/drawing/2014/main" id="{4418FCD2-8448-4A81-8EB4-72250F7827B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5B03C0A-2CB2-4085-933F-7CB677AF2F8F}"/>
              </a:ext>
            </a:extLst>
          </p:cNvPr>
          <p:cNvSpPr txBox="1"/>
          <p:nvPr/>
        </p:nvSpPr>
        <p:spPr>
          <a:xfrm>
            <a:off x="1097280" y="286604"/>
            <a:ext cx="10058400" cy="1001176"/>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3600" b="1" spc="-50" dirty="0">
                <a:solidFill>
                  <a:schemeClr val="tx1">
                    <a:lumMod val="75000"/>
                    <a:lumOff val="25000"/>
                  </a:schemeClr>
                </a:solidFill>
                <a:latin typeface="+mj-lt"/>
                <a:ea typeface="+mj-ea"/>
                <a:cs typeface="+mj-cs"/>
              </a:rPr>
              <a:t>Development of Neurosurgery in Uganda</a:t>
            </a:r>
          </a:p>
        </p:txBody>
      </p:sp>
      <p:graphicFrame>
        <p:nvGraphicFramePr>
          <p:cNvPr id="4" name="Content Placeholder 3">
            <a:extLst>
              <a:ext uri="{FF2B5EF4-FFF2-40B4-BE49-F238E27FC236}">
                <a16:creationId xmlns:a16="http://schemas.microsoft.com/office/drawing/2014/main" id="{1C40AD5C-11CC-46EE-B13E-66401588EC73}"/>
              </a:ext>
            </a:extLst>
          </p:cNvPr>
          <p:cNvGraphicFramePr>
            <a:graphicFrameLocks noGrp="1"/>
          </p:cNvGraphicFramePr>
          <p:nvPr>
            <p:ph idx="1"/>
            <p:extLst>
              <p:ext uri="{D42A27DB-BD31-4B8C-83A1-F6EECF244321}">
                <p14:modId xmlns:p14="http://schemas.microsoft.com/office/powerpoint/2010/main" val="4156999965"/>
              </p:ext>
            </p:extLst>
          </p:nvPr>
        </p:nvGraphicFramePr>
        <p:xfrm>
          <a:off x="239152" y="1346644"/>
          <a:ext cx="11802794" cy="5372361"/>
        </p:xfrm>
        <a:graphic>
          <a:graphicData uri="http://schemas.openxmlformats.org/drawingml/2006/table">
            <a:tbl>
              <a:tblPr firstRow="1" firstCol="1" bandRow="1">
                <a:tableStyleId>{5C22544A-7EE6-4342-B048-85BDC9FD1C3A}</a:tableStyleId>
              </a:tblPr>
              <a:tblGrid>
                <a:gridCol w="1340449">
                  <a:extLst>
                    <a:ext uri="{9D8B030D-6E8A-4147-A177-3AD203B41FA5}">
                      <a16:colId xmlns:a16="http://schemas.microsoft.com/office/drawing/2014/main" val="1712173919"/>
                    </a:ext>
                  </a:extLst>
                </a:gridCol>
                <a:gridCol w="10462345">
                  <a:extLst>
                    <a:ext uri="{9D8B030D-6E8A-4147-A177-3AD203B41FA5}">
                      <a16:colId xmlns:a16="http://schemas.microsoft.com/office/drawing/2014/main" val="415657131"/>
                    </a:ext>
                  </a:extLst>
                </a:gridCol>
              </a:tblGrid>
              <a:tr h="392057">
                <a:tc>
                  <a:txBody>
                    <a:bodyPr/>
                    <a:lstStyle/>
                    <a:p>
                      <a:pPr marL="0" marR="0">
                        <a:lnSpc>
                          <a:spcPct val="107000"/>
                        </a:lnSpc>
                        <a:spcBef>
                          <a:spcPts val="0"/>
                        </a:spcBef>
                        <a:spcAft>
                          <a:spcPts val="0"/>
                        </a:spcAft>
                      </a:pPr>
                      <a:r>
                        <a:rPr lang="en-US" sz="2200" kern="100">
                          <a:effectLst/>
                          <a:latin typeface="Times New Roman" panose="02020603050405020304" pitchFamily="18" charset="0"/>
                          <a:cs typeface="Times New Roman" panose="02020603050405020304" pitchFamily="18" charset="0"/>
                        </a:rPr>
                        <a:t>Year</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7236" marR="67236" marT="0" marB="0"/>
                </a:tc>
                <a:tc>
                  <a:txBody>
                    <a:bodyPr/>
                    <a:lstStyle/>
                    <a:p>
                      <a:pPr marL="0" marR="0">
                        <a:lnSpc>
                          <a:spcPct val="107000"/>
                        </a:lnSpc>
                        <a:spcBef>
                          <a:spcPts val="0"/>
                        </a:spcBef>
                        <a:spcAft>
                          <a:spcPts val="0"/>
                        </a:spcAft>
                      </a:pPr>
                      <a:r>
                        <a:rPr lang="en-US" sz="2200" kern="100">
                          <a:effectLst/>
                          <a:latin typeface="Times New Roman" panose="02020603050405020304" pitchFamily="18" charset="0"/>
                          <a:cs typeface="Times New Roman" panose="02020603050405020304" pitchFamily="18" charset="0"/>
                        </a:rPr>
                        <a:t>Event</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7236" marR="67236" marT="0" marB="0"/>
                </a:tc>
                <a:extLst>
                  <a:ext uri="{0D108BD9-81ED-4DB2-BD59-A6C34878D82A}">
                    <a16:rowId xmlns:a16="http://schemas.microsoft.com/office/drawing/2014/main" val="2446497622"/>
                  </a:ext>
                </a:extLst>
              </a:tr>
              <a:tr h="756081">
                <a:tc>
                  <a:txBody>
                    <a:bodyPr/>
                    <a:lstStyle/>
                    <a:p>
                      <a:pPr marL="0" marR="0">
                        <a:lnSpc>
                          <a:spcPct val="107000"/>
                        </a:lnSpc>
                        <a:spcBef>
                          <a:spcPts val="0"/>
                        </a:spcBef>
                        <a:spcAft>
                          <a:spcPts val="0"/>
                        </a:spcAft>
                      </a:pPr>
                      <a:r>
                        <a:rPr lang="en-US" sz="2200" kern="100">
                          <a:effectLst/>
                          <a:latin typeface="Times New Roman" panose="02020603050405020304" pitchFamily="18" charset="0"/>
                          <a:cs typeface="Times New Roman" panose="02020603050405020304" pitchFamily="18" charset="0"/>
                        </a:rPr>
                        <a:t>1969</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7236" marR="67236" marT="0" marB="0"/>
                </a:tc>
                <a:tc>
                  <a:txBody>
                    <a:bodyPr/>
                    <a:lstStyle/>
                    <a:p>
                      <a:pPr marL="0" marR="0">
                        <a:lnSpc>
                          <a:spcPct val="107000"/>
                        </a:lnSpc>
                        <a:spcBef>
                          <a:spcPts val="0"/>
                        </a:spcBef>
                        <a:spcAft>
                          <a:spcPts val="0"/>
                        </a:spcAft>
                      </a:pPr>
                      <a:r>
                        <a:rPr lang="en-US" sz="2200" kern="100">
                          <a:effectLst/>
                          <a:latin typeface="Times New Roman" panose="02020603050405020304" pitchFamily="18" charset="0"/>
                          <a:cs typeface="Times New Roman" panose="02020603050405020304" pitchFamily="18" charset="0"/>
                        </a:rPr>
                        <a:t>Dr. Jovan Kiryabwire establishes the neurosurgery unit at Mulago National Referral Hospital.</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7236" marR="67236" marT="0" marB="0"/>
                </a:tc>
                <a:extLst>
                  <a:ext uri="{0D108BD9-81ED-4DB2-BD59-A6C34878D82A}">
                    <a16:rowId xmlns:a16="http://schemas.microsoft.com/office/drawing/2014/main" val="3068690032"/>
                  </a:ext>
                </a:extLst>
              </a:tr>
              <a:tr h="1538473">
                <a:tc>
                  <a:txBody>
                    <a:bodyPr/>
                    <a:lstStyle/>
                    <a:p>
                      <a:pPr marL="0" marR="0">
                        <a:lnSpc>
                          <a:spcPct val="107000"/>
                        </a:lnSpc>
                        <a:spcBef>
                          <a:spcPts val="0"/>
                        </a:spcBef>
                        <a:spcAft>
                          <a:spcPts val="0"/>
                        </a:spcAft>
                      </a:pPr>
                      <a:r>
                        <a:rPr lang="en-US" sz="2200" kern="100">
                          <a:effectLst/>
                          <a:latin typeface="Times New Roman" panose="02020603050405020304" pitchFamily="18" charset="0"/>
                          <a:cs typeface="Times New Roman" panose="02020603050405020304" pitchFamily="18" charset="0"/>
                        </a:rPr>
                        <a:t>2000</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7236" marR="67236" marT="0" marB="0"/>
                </a:tc>
                <a:tc>
                  <a:txBody>
                    <a:bodyPr/>
                    <a:lstStyle/>
                    <a:p>
                      <a:pPr marL="0" marR="0">
                        <a:lnSpc>
                          <a:spcPct val="107000"/>
                        </a:lnSpc>
                        <a:spcBef>
                          <a:spcPts val="0"/>
                        </a:spcBef>
                        <a:spcAft>
                          <a:spcPts val="0"/>
                        </a:spcAft>
                      </a:pPr>
                      <a:r>
                        <a:rPr lang="en-US" sz="2200" kern="100" dirty="0">
                          <a:effectLst/>
                          <a:latin typeface="Times New Roman" panose="02020603050405020304" pitchFamily="18" charset="0"/>
                          <a:cs typeface="Times New Roman" panose="02020603050405020304" pitchFamily="18" charset="0"/>
                        </a:rPr>
                        <a:t>Dr. Benjamin Warf in collaboration with CURE International (a Christian medical mission organization) founded the CURE Children’s Hospital of Uganda (CCHU). </a:t>
                      </a:r>
                      <a:r>
                        <a:rPr lang="en-US" sz="2200" kern="100" spc="-25" dirty="0">
                          <a:effectLst/>
                          <a:latin typeface="Times New Roman" panose="02020603050405020304" pitchFamily="18" charset="0"/>
                          <a:cs typeface="Times New Roman" panose="02020603050405020304" pitchFamily="18" charset="0"/>
                        </a:rPr>
                        <a:t>CURE Uganda is now one of the leading pediatric hospitals providing neurosurgical care to children in Africa. </a:t>
                      </a:r>
                      <a:r>
                        <a:rPr lang="en-US" sz="2200" kern="100" dirty="0">
                          <a:effectLst/>
                          <a:latin typeface="Times New Roman" panose="02020603050405020304" pitchFamily="18" charset="0"/>
                          <a:cs typeface="Times New Roman" panose="02020603050405020304" pitchFamily="18" charset="0"/>
                        </a:rPr>
                        <a:t>1,900+ cases are done per year</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36" marR="67236" marT="0" marB="0"/>
                </a:tc>
                <a:extLst>
                  <a:ext uri="{0D108BD9-81ED-4DB2-BD59-A6C34878D82A}">
                    <a16:rowId xmlns:a16="http://schemas.microsoft.com/office/drawing/2014/main" val="4179192071"/>
                  </a:ext>
                </a:extLst>
              </a:tr>
              <a:tr h="1538473">
                <a:tc>
                  <a:txBody>
                    <a:bodyPr/>
                    <a:lstStyle/>
                    <a:p>
                      <a:pPr marL="0" marR="0">
                        <a:lnSpc>
                          <a:spcPct val="107000"/>
                        </a:lnSpc>
                        <a:spcBef>
                          <a:spcPts val="0"/>
                        </a:spcBef>
                        <a:spcAft>
                          <a:spcPts val="0"/>
                        </a:spcAft>
                      </a:pPr>
                      <a:r>
                        <a:rPr lang="en-US" sz="2200" kern="100">
                          <a:effectLst/>
                          <a:latin typeface="Times New Roman" panose="02020603050405020304" pitchFamily="18" charset="0"/>
                          <a:cs typeface="Times New Roman" panose="02020603050405020304" pitchFamily="18" charset="0"/>
                        </a:rPr>
                        <a:t>2004</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7236" marR="67236" marT="0" marB="0"/>
                </a:tc>
                <a:tc>
                  <a:txBody>
                    <a:bodyPr/>
                    <a:lstStyle/>
                    <a:p>
                      <a:pPr marL="0" marR="0">
                        <a:lnSpc>
                          <a:spcPct val="107000"/>
                        </a:lnSpc>
                        <a:spcBef>
                          <a:spcPts val="0"/>
                        </a:spcBef>
                        <a:spcAft>
                          <a:spcPts val="0"/>
                        </a:spcAft>
                      </a:pPr>
                      <a:r>
                        <a:rPr lang="en-US" sz="2200" kern="100">
                          <a:effectLst/>
                          <a:latin typeface="Times New Roman" panose="02020603050405020304" pitchFamily="18" charset="0"/>
                          <a:cs typeface="Times New Roman" panose="02020603050405020304" pitchFamily="18" charset="0"/>
                        </a:rPr>
                        <a:t>Dr. John Mugamba joined the staff at CCHU as a fellow in pediatric neurosurgery sponsored by the Foundation for International Education in Neurosurgery (FIENS). In 2005, he took a permanent position as the second pediatric neurosurgeon at CCHU, ultimately becoming its Medical Director for many years.</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7236" marR="67236" marT="0" marB="0"/>
                </a:tc>
                <a:extLst>
                  <a:ext uri="{0D108BD9-81ED-4DB2-BD59-A6C34878D82A}">
                    <a16:rowId xmlns:a16="http://schemas.microsoft.com/office/drawing/2014/main" val="2120954931"/>
                  </a:ext>
                </a:extLst>
              </a:tr>
              <a:tr h="1147277">
                <a:tc>
                  <a:txBody>
                    <a:bodyPr/>
                    <a:lstStyle/>
                    <a:p>
                      <a:pPr marL="0" marR="0">
                        <a:lnSpc>
                          <a:spcPct val="107000"/>
                        </a:lnSpc>
                        <a:spcBef>
                          <a:spcPts val="0"/>
                        </a:spcBef>
                        <a:spcAft>
                          <a:spcPts val="0"/>
                        </a:spcAft>
                      </a:pPr>
                      <a:r>
                        <a:rPr lang="en-US" sz="2200" kern="100">
                          <a:effectLst/>
                          <a:latin typeface="Times New Roman" panose="02020603050405020304" pitchFamily="18" charset="0"/>
                          <a:cs typeface="Times New Roman" panose="02020603050405020304" pitchFamily="18" charset="0"/>
                        </a:rPr>
                        <a:t>2007</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7236" marR="67236" marT="0" marB="0"/>
                </a:tc>
                <a:tc>
                  <a:txBody>
                    <a:bodyPr/>
                    <a:lstStyle/>
                    <a:p>
                      <a:pPr marL="0" marR="0">
                        <a:lnSpc>
                          <a:spcPct val="107000"/>
                        </a:lnSpc>
                        <a:spcBef>
                          <a:spcPts val="0"/>
                        </a:spcBef>
                        <a:spcAft>
                          <a:spcPts val="0"/>
                        </a:spcAft>
                      </a:pPr>
                      <a:r>
                        <a:rPr lang="en-US" sz="2200" kern="100" dirty="0">
                          <a:effectLst/>
                          <a:latin typeface="Times New Roman" panose="02020603050405020304" pitchFamily="18" charset="0"/>
                          <a:cs typeface="Times New Roman" panose="02020603050405020304" pitchFamily="18" charset="0"/>
                        </a:rPr>
                        <a:t>Dr. Michael Haglund from Duke University visited Mulago Hospital and initiated a collaboration with Ugandan Neurosurgeons. The Duke-Mulago Program was born. The first Duke Neurosurgery camp was held at Mulago Hospital.</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7236" marR="67236" marT="0" marB="0"/>
                </a:tc>
                <a:extLst>
                  <a:ext uri="{0D108BD9-81ED-4DB2-BD59-A6C34878D82A}">
                    <a16:rowId xmlns:a16="http://schemas.microsoft.com/office/drawing/2014/main" val="1978607697"/>
                  </a:ext>
                </a:extLst>
              </a:tr>
            </a:tbl>
          </a:graphicData>
        </a:graphic>
      </p:graphicFrame>
    </p:spTree>
    <p:extLst>
      <p:ext uri="{BB962C8B-B14F-4D97-AF65-F5344CB8AC3E}">
        <p14:creationId xmlns:p14="http://schemas.microsoft.com/office/powerpoint/2010/main" val="2157775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D16D1E-4205-49F5-BD2A-DA769947C1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11" name="Rectangle 10">
            <a:extLst>
              <a:ext uri="{FF2B5EF4-FFF2-40B4-BE49-F238E27FC236}">
                <a16:creationId xmlns:a16="http://schemas.microsoft.com/office/drawing/2014/main" id="{012FD100-C039-4E03-B5E4-2EDFA7290A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13" name="Straight Connector 12">
            <a:extLst>
              <a:ext uri="{FF2B5EF4-FFF2-40B4-BE49-F238E27FC236}">
                <a16:creationId xmlns:a16="http://schemas.microsoft.com/office/drawing/2014/main" id="{4418FCD2-8448-4A81-8EB4-72250F7827B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E0DFECB-BA66-7563-DFEA-4E7DC947B9A8}"/>
              </a:ext>
            </a:extLst>
          </p:cNvPr>
          <p:cNvSpPr txBox="1"/>
          <p:nvPr/>
        </p:nvSpPr>
        <p:spPr>
          <a:xfrm>
            <a:off x="1097280" y="286603"/>
            <a:ext cx="10058400"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3600" b="1" spc="-50" dirty="0">
                <a:solidFill>
                  <a:schemeClr val="tx1">
                    <a:lumMod val="75000"/>
                    <a:lumOff val="25000"/>
                  </a:schemeClr>
                </a:solidFill>
                <a:latin typeface="+mj-lt"/>
                <a:ea typeface="+mj-ea"/>
                <a:cs typeface="+mj-cs"/>
              </a:rPr>
              <a:t>Development of Neurosurgery in Uganda</a:t>
            </a:r>
          </a:p>
        </p:txBody>
      </p:sp>
      <p:graphicFrame>
        <p:nvGraphicFramePr>
          <p:cNvPr id="4" name="Content Placeholder 3">
            <a:extLst>
              <a:ext uri="{FF2B5EF4-FFF2-40B4-BE49-F238E27FC236}">
                <a16:creationId xmlns:a16="http://schemas.microsoft.com/office/drawing/2014/main" id="{B6AF6975-DFEA-4A0D-BE54-ACB9443522B8}"/>
              </a:ext>
            </a:extLst>
          </p:cNvPr>
          <p:cNvGraphicFramePr>
            <a:graphicFrameLocks noGrp="1"/>
          </p:cNvGraphicFramePr>
          <p:nvPr>
            <p:ph idx="1"/>
            <p:extLst>
              <p:ext uri="{D42A27DB-BD31-4B8C-83A1-F6EECF244321}">
                <p14:modId xmlns:p14="http://schemas.microsoft.com/office/powerpoint/2010/main" val="633215804"/>
              </p:ext>
            </p:extLst>
          </p:nvPr>
        </p:nvGraphicFramePr>
        <p:xfrm>
          <a:off x="437394" y="1998663"/>
          <a:ext cx="11479235" cy="3893207"/>
        </p:xfrm>
        <a:graphic>
          <a:graphicData uri="http://schemas.openxmlformats.org/drawingml/2006/table">
            <a:tbl>
              <a:tblPr firstRow="1" firstCol="1" bandRow="1">
                <a:tableStyleId>{5C22544A-7EE6-4342-B048-85BDC9FD1C3A}</a:tableStyleId>
              </a:tblPr>
              <a:tblGrid>
                <a:gridCol w="2119159">
                  <a:extLst>
                    <a:ext uri="{9D8B030D-6E8A-4147-A177-3AD203B41FA5}">
                      <a16:colId xmlns:a16="http://schemas.microsoft.com/office/drawing/2014/main" val="4245488863"/>
                    </a:ext>
                  </a:extLst>
                </a:gridCol>
                <a:gridCol w="9360076">
                  <a:extLst>
                    <a:ext uri="{9D8B030D-6E8A-4147-A177-3AD203B41FA5}">
                      <a16:colId xmlns:a16="http://schemas.microsoft.com/office/drawing/2014/main" val="2981446742"/>
                    </a:ext>
                  </a:extLst>
                </a:gridCol>
              </a:tblGrid>
              <a:tr h="1555265">
                <a:tc>
                  <a:txBody>
                    <a:bodyPr/>
                    <a:lstStyle/>
                    <a:p>
                      <a:pPr marL="0" marR="0">
                        <a:lnSpc>
                          <a:spcPct val="107000"/>
                        </a:lnSpc>
                        <a:spcBef>
                          <a:spcPts val="0"/>
                        </a:spcBef>
                        <a:spcAft>
                          <a:spcPts val="0"/>
                        </a:spcAft>
                      </a:pPr>
                      <a:r>
                        <a:rPr lang="en-US" sz="2200" kern="100">
                          <a:effectLst/>
                          <a:latin typeface="Times New Roman" panose="02020603050405020304" pitchFamily="18" charset="0"/>
                          <a:cs typeface="Times New Roman" panose="02020603050405020304" pitchFamily="18" charset="0"/>
                        </a:rPr>
                        <a:t>2007 - 2009</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669" marR="53669" marT="0" marB="0"/>
                </a:tc>
                <a:tc>
                  <a:txBody>
                    <a:bodyPr/>
                    <a:lstStyle/>
                    <a:p>
                      <a:pPr marL="0" marR="0">
                        <a:lnSpc>
                          <a:spcPct val="107000"/>
                        </a:lnSpc>
                        <a:spcBef>
                          <a:spcPts val="0"/>
                        </a:spcBef>
                        <a:spcAft>
                          <a:spcPts val="0"/>
                        </a:spcAft>
                      </a:pPr>
                      <a:r>
                        <a:rPr lang="en-US" sz="2200" b="0" kern="100">
                          <a:solidFill>
                            <a:schemeClr val="tx1"/>
                          </a:solidFill>
                          <a:effectLst/>
                          <a:latin typeface="Times New Roman" panose="02020603050405020304" pitchFamily="18" charset="0"/>
                          <a:cs typeface="Times New Roman" panose="02020603050405020304" pitchFamily="18" charset="0"/>
                        </a:rPr>
                        <a:t>The initial East Africa Neurosurgical Training Program was developed through the tireless work of neurosurgeons Paul Young, Merwyn Bagan, Moody Qureshi, and Michael Muhumuza. This was to address the critical shortage of neurosurgeons in the region.</a:t>
                      </a:r>
                      <a:endParaRPr lang="en-US" sz="22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669" marR="53669" marT="0" marB="0"/>
                </a:tc>
                <a:extLst>
                  <a:ext uri="{0D108BD9-81ED-4DB2-BD59-A6C34878D82A}">
                    <a16:rowId xmlns:a16="http://schemas.microsoft.com/office/drawing/2014/main" val="966862094"/>
                  </a:ext>
                </a:extLst>
              </a:tr>
              <a:tr h="1168971">
                <a:tc>
                  <a:txBody>
                    <a:bodyPr/>
                    <a:lstStyle/>
                    <a:p>
                      <a:pPr marL="0" marR="0">
                        <a:lnSpc>
                          <a:spcPct val="107000"/>
                        </a:lnSpc>
                        <a:spcBef>
                          <a:spcPts val="0"/>
                        </a:spcBef>
                        <a:spcAft>
                          <a:spcPts val="0"/>
                        </a:spcAft>
                      </a:pPr>
                      <a:r>
                        <a:rPr lang="en-US" sz="2200" kern="100" dirty="0">
                          <a:effectLst/>
                          <a:latin typeface="Times New Roman" panose="02020603050405020304" pitchFamily="18" charset="0"/>
                          <a:cs typeface="Times New Roman" panose="02020603050405020304" pitchFamily="18" charset="0"/>
                        </a:rPr>
                        <a:t>2009</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69" marR="53669" marT="0" marB="0"/>
                </a:tc>
                <a:tc>
                  <a:txBody>
                    <a:bodyPr/>
                    <a:lstStyle/>
                    <a:p>
                      <a:pPr marL="0" marR="0">
                        <a:lnSpc>
                          <a:spcPct val="107000"/>
                        </a:lnSpc>
                        <a:spcBef>
                          <a:spcPts val="0"/>
                        </a:spcBef>
                        <a:spcAft>
                          <a:spcPts val="0"/>
                        </a:spcAft>
                      </a:pPr>
                      <a:r>
                        <a:rPr lang="en-US" sz="2200" kern="100">
                          <a:effectLst/>
                          <a:latin typeface="Times New Roman" panose="02020603050405020304" pitchFamily="18" charset="0"/>
                          <a:cs typeface="Times New Roman" panose="02020603050405020304" pitchFamily="18" charset="0"/>
                        </a:rPr>
                        <a:t>Dr. Muhumuza and Professor Haglund were appointed co-directors of the Ugandan East Africa Neurosurgery Training Program. The first 2 residents were recruited into the program in Uganda.</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669" marR="53669" marT="0" marB="0"/>
                </a:tc>
                <a:extLst>
                  <a:ext uri="{0D108BD9-81ED-4DB2-BD59-A6C34878D82A}">
                    <a16:rowId xmlns:a16="http://schemas.microsoft.com/office/drawing/2014/main" val="2515988764"/>
                  </a:ext>
                </a:extLst>
              </a:tr>
              <a:tr h="1168971">
                <a:tc>
                  <a:txBody>
                    <a:bodyPr/>
                    <a:lstStyle/>
                    <a:p>
                      <a:pPr marL="0" marR="0">
                        <a:lnSpc>
                          <a:spcPct val="107000"/>
                        </a:lnSpc>
                        <a:spcBef>
                          <a:spcPts val="0"/>
                        </a:spcBef>
                        <a:spcAft>
                          <a:spcPts val="0"/>
                        </a:spcAft>
                      </a:pPr>
                      <a:r>
                        <a:rPr lang="en-US" sz="2200" kern="100">
                          <a:effectLst/>
                          <a:latin typeface="Times New Roman" panose="02020603050405020304" pitchFamily="18" charset="0"/>
                          <a:cs typeface="Times New Roman" panose="02020603050405020304" pitchFamily="18" charset="0"/>
                        </a:rPr>
                        <a:t>2012</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53669" marR="53669" marT="0" marB="0"/>
                </a:tc>
                <a:tc>
                  <a:txBody>
                    <a:bodyPr/>
                    <a:lstStyle/>
                    <a:p>
                      <a:pPr marL="0" marR="0">
                        <a:lnSpc>
                          <a:spcPct val="107000"/>
                        </a:lnSpc>
                        <a:spcBef>
                          <a:spcPts val="0"/>
                        </a:spcBef>
                        <a:spcAft>
                          <a:spcPts val="0"/>
                        </a:spcAft>
                      </a:pPr>
                      <a:r>
                        <a:rPr lang="en-US" sz="2200" kern="100" dirty="0">
                          <a:effectLst/>
                          <a:latin typeface="Times New Roman" panose="02020603050405020304" pitchFamily="18" charset="0"/>
                          <a:cs typeface="Times New Roman" panose="02020603050405020304" pitchFamily="18" charset="0"/>
                        </a:rPr>
                        <a:t>Prof. David </a:t>
                      </a:r>
                      <a:r>
                        <a:rPr lang="en-US" sz="2200" kern="100" dirty="0" err="1">
                          <a:effectLst/>
                          <a:latin typeface="Times New Roman" panose="02020603050405020304" pitchFamily="18" charset="0"/>
                          <a:cs typeface="Times New Roman" panose="02020603050405020304" pitchFamily="18" charset="0"/>
                        </a:rPr>
                        <a:t>Kitya</a:t>
                      </a:r>
                      <a:r>
                        <a:rPr lang="en-US" sz="2200" kern="100" dirty="0">
                          <a:effectLst/>
                          <a:latin typeface="Times New Roman" panose="02020603050405020304" pitchFamily="18" charset="0"/>
                          <a:cs typeface="Times New Roman" panose="02020603050405020304" pitchFamily="18" charset="0"/>
                        </a:rPr>
                        <a:t> established the neurosurgery unit at Mbarara Regional Referral Hospital (following COSECSA Neurosurgery Fellowship training at Kenyatta National Hospital and </a:t>
                      </a:r>
                      <a:r>
                        <a:rPr lang="en-US" sz="2200" kern="100" dirty="0" err="1">
                          <a:effectLst/>
                          <a:latin typeface="Times New Roman" panose="02020603050405020304" pitchFamily="18" charset="0"/>
                          <a:cs typeface="Times New Roman" panose="02020603050405020304" pitchFamily="18" charset="0"/>
                        </a:rPr>
                        <a:t>Ege</a:t>
                      </a:r>
                      <a:r>
                        <a:rPr lang="en-US" sz="2200" kern="100" dirty="0">
                          <a:effectLst/>
                          <a:latin typeface="Times New Roman" panose="02020603050405020304" pitchFamily="18" charset="0"/>
                          <a:cs typeface="Times New Roman" panose="02020603050405020304" pitchFamily="18" charset="0"/>
                        </a:rPr>
                        <a:t> University, Turkey)</a:t>
                      </a:r>
                      <a:endParaRPr lang="en-US" sz="2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3669" marR="53669" marT="0" marB="0"/>
                </a:tc>
                <a:extLst>
                  <a:ext uri="{0D108BD9-81ED-4DB2-BD59-A6C34878D82A}">
                    <a16:rowId xmlns:a16="http://schemas.microsoft.com/office/drawing/2014/main" val="3657651783"/>
                  </a:ext>
                </a:extLst>
              </a:tr>
            </a:tbl>
          </a:graphicData>
        </a:graphic>
      </p:graphicFrame>
    </p:spTree>
    <p:extLst>
      <p:ext uri="{BB962C8B-B14F-4D97-AF65-F5344CB8AC3E}">
        <p14:creationId xmlns:p14="http://schemas.microsoft.com/office/powerpoint/2010/main" val="3530644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D16D1E-4205-49F5-BD2A-DA769947C1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11" name="Rectangle 10">
            <a:extLst>
              <a:ext uri="{FF2B5EF4-FFF2-40B4-BE49-F238E27FC236}">
                <a16:creationId xmlns:a16="http://schemas.microsoft.com/office/drawing/2014/main" id="{012FD100-C039-4E03-B5E4-2EDFA7290A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13" name="Straight Connector 12">
            <a:extLst>
              <a:ext uri="{FF2B5EF4-FFF2-40B4-BE49-F238E27FC236}">
                <a16:creationId xmlns:a16="http://schemas.microsoft.com/office/drawing/2014/main" id="{4418FCD2-8448-4A81-8EB4-72250F7827B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E53CC29-A457-202A-6680-905CDB15E3B3}"/>
              </a:ext>
            </a:extLst>
          </p:cNvPr>
          <p:cNvSpPr txBox="1"/>
          <p:nvPr/>
        </p:nvSpPr>
        <p:spPr>
          <a:xfrm>
            <a:off x="1097280" y="286603"/>
            <a:ext cx="10058400"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3600" b="1" spc="-50">
                <a:solidFill>
                  <a:schemeClr val="tx1">
                    <a:lumMod val="75000"/>
                    <a:lumOff val="25000"/>
                  </a:schemeClr>
                </a:solidFill>
                <a:latin typeface="+mj-lt"/>
                <a:ea typeface="+mj-ea"/>
                <a:cs typeface="+mj-cs"/>
              </a:rPr>
              <a:t>Development of Neurosurgery in Uganda</a:t>
            </a:r>
          </a:p>
        </p:txBody>
      </p:sp>
      <p:graphicFrame>
        <p:nvGraphicFramePr>
          <p:cNvPr id="4" name="Content Placeholder 3">
            <a:extLst>
              <a:ext uri="{FF2B5EF4-FFF2-40B4-BE49-F238E27FC236}">
                <a16:creationId xmlns:a16="http://schemas.microsoft.com/office/drawing/2014/main" id="{4234B7F1-C267-485E-BA24-F09795EA1DC5}"/>
              </a:ext>
            </a:extLst>
          </p:cNvPr>
          <p:cNvGraphicFramePr>
            <a:graphicFrameLocks noGrp="1"/>
          </p:cNvGraphicFramePr>
          <p:nvPr>
            <p:ph idx="1"/>
            <p:extLst>
              <p:ext uri="{D42A27DB-BD31-4B8C-83A1-F6EECF244321}">
                <p14:modId xmlns:p14="http://schemas.microsoft.com/office/powerpoint/2010/main" val="1531097885"/>
              </p:ext>
            </p:extLst>
          </p:nvPr>
        </p:nvGraphicFramePr>
        <p:xfrm>
          <a:off x="196948" y="1988301"/>
          <a:ext cx="11788725" cy="4287146"/>
        </p:xfrm>
        <a:graphic>
          <a:graphicData uri="http://schemas.openxmlformats.org/drawingml/2006/table">
            <a:tbl>
              <a:tblPr firstRow="1" firstCol="1" bandRow="1">
                <a:tableStyleId>{5C22544A-7EE6-4342-B048-85BDC9FD1C3A}</a:tableStyleId>
              </a:tblPr>
              <a:tblGrid>
                <a:gridCol w="1869667">
                  <a:extLst>
                    <a:ext uri="{9D8B030D-6E8A-4147-A177-3AD203B41FA5}">
                      <a16:colId xmlns:a16="http://schemas.microsoft.com/office/drawing/2014/main" val="4251984028"/>
                    </a:ext>
                  </a:extLst>
                </a:gridCol>
                <a:gridCol w="9919058">
                  <a:extLst>
                    <a:ext uri="{9D8B030D-6E8A-4147-A177-3AD203B41FA5}">
                      <a16:colId xmlns:a16="http://schemas.microsoft.com/office/drawing/2014/main" val="2165541541"/>
                    </a:ext>
                  </a:extLst>
                </a:gridCol>
              </a:tblGrid>
              <a:tr h="861874">
                <a:tc>
                  <a:txBody>
                    <a:bodyPr/>
                    <a:lstStyle/>
                    <a:p>
                      <a:pPr marL="0" marR="0">
                        <a:lnSpc>
                          <a:spcPct val="107000"/>
                        </a:lnSpc>
                        <a:spcBef>
                          <a:spcPts val="0"/>
                        </a:spcBef>
                        <a:spcAft>
                          <a:spcPts val="0"/>
                        </a:spcAft>
                      </a:pPr>
                      <a:r>
                        <a:rPr lang="en-US" sz="2200" b="1" kern="100">
                          <a:solidFill>
                            <a:schemeClr val="bg1"/>
                          </a:solidFill>
                          <a:effectLst/>
                          <a:latin typeface="Times New Roman" panose="02020603050405020304" pitchFamily="18" charset="0"/>
                          <a:cs typeface="Times New Roman" panose="02020603050405020304" pitchFamily="18" charset="0"/>
                        </a:rPr>
                        <a:t>2014</a:t>
                      </a:r>
                      <a:endParaRPr lang="en-US" sz="2200" b="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456" marR="54456" marT="0" marB="0"/>
                </a:tc>
                <a:tc>
                  <a:txBody>
                    <a:bodyPr/>
                    <a:lstStyle/>
                    <a:p>
                      <a:pPr marL="0" marR="0">
                        <a:lnSpc>
                          <a:spcPct val="107000"/>
                        </a:lnSpc>
                        <a:spcBef>
                          <a:spcPts val="0"/>
                        </a:spcBef>
                        <a:spcAft>
                          <a:spcPts val="0"/>
                        </a:spcAft>
                      </a:pPr>
                      <a:r>
                        <a:rPr lang="en-US" sz="2200" b="0" kern="100">
                          <a:solidFill>
                            <a:schemeClr val="tx1"/>
                          </a:solidFill>
                          <a:effectLst/>
                          <a:latin typeface="Times New Roman" panose="02020603050405020304" pitchFamily="18" charset="0"/>
                          <a:cs typeface="Times New Roman" panose="02020603050405020304" pitchFamily="18" charset="0"/>
                        </a:rPr>
                        <a:t>The first Ugandan-trained neurosurgeon, Dr. Alex Muhindo, graduated through the COSECSA Neurosurgery Fellowship program at Mulago Hospital.</a:t>
                      </a:r>
                      <a:endParaRPr lang="en-US" sz="22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456" marR="54456" marT="0" marB="0"/>
                </a:tc>
                <a:extLst>
                  <a:ext uri="{0D108BD9-81ED-4DB2-BD59-A6C34878D82A}">
                    <a16:rowId xmlns:a16="http://schemas.microsoft.com/office/drawing/2014/main" val="3544771141"/>
                  </a:ext>
                </a:extLst>
              </a:tr>
              <a:tr h="1712636">
                <a:tc>
                  <a:txBody>
                    <a:bodyPr/>
                    <a:lstStyle/>
                    <a:p>
                      <a:pPr marL="0" marR="0">
                        <a:lnSpc>
                          <a:spcPct val="107000"/>
                        </a:lnSpc>
                        <a:spcBef>
                          <a:spcPts val="0"/>
                        </a:spcBef>
                        <a:spcAft>
                          <a:spcPts val="0"/>
                        </a:spcAft>
                      </a:pPr>
                      <a:r>
                        <a:rPr lang="en-US" sz="2200" b="1" kern="100">
                          <a:solidFill>
                            <a:schemeClr val="bg1"/>
                          </a:solidFill>
                          <a:effectLst/>
                          <a:latin typeface="Times New Roman" panose="02020603050405020304" pitchFamily="18" charset="0"/>
                          <a:cs typeface="Times New Roman" panose="02020603050405020304" pitchFamily="18" charset="0"/>
                        </a:rPr>
                        <a:t>2016</a:t>
                      </a:r>
                      <a:endParaRPr lang="en-US" sz="2200" b="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456" marR="54456" marT="0" marB="0"/>
                </a:tc>
                <a:tc>
                  <a:txBody>
                    <a:bodyPr/>
                    <a:lstStyle/>
                    <a:p>
                      <a:pPr marL="0" marR="0">
                        <a:lnSpc>
                          <a:spcPct val="107000"/>
                        </a:lnSpc>
                        <a:spcBef>
                          <a:spcPts val="0"/>
                        </a:spcBef>
                        <a:spcAft>
                          <a:spcPts val="0"/>
                        </a:spcAft>
                      </a:pPr>
                      <a:r>
                        <a:rPr lang="en-US" sz="2200" b="0" kern="100" dirty="0">
                          <a:solidFill>
                            <a:schemeClr val="tx1"/>
                          </a:solidFill>
                          <a:effectLst/>
                          <a:latin typeface="Times New Roman" panose="02020603050405020304" pitchFamily="18" charset="0"/>
                          <a:cs typeface="Times New Roman" panose="02020603050405020304" pitchFamily="18" charset="0"/>
                        </a:rPr>
                        <a:t>The division of neurosurgery Mbarara Regional Referral Hospital started outreach services including the mobile services at </a:t>
                      </a:r>
                      <a:r>
                        <a:rPr lang="en-US" sz="2200" b="0" kern="100" dirty="0" err="1">
                          <a:solidFill>
                            <a:schemeClr val="tx1"/>
                          </a:solidFill>
                          <a:effectLst/>
                          <a:latin typeface="Times New Roman" panose="02020603050405020304" pitchFamily="18" charset="0"/>
                          <a:cs typeface="Times New Roman" panose="02020603050405020304" pitchFamily="18" charset="0"/>
                        </a:rPr>
                        <a:t>Ruharo</a:t>
                      </a:r>
                      <a:r>
                        <a:rPr lang="en-US" sz="2200" b="0" kern="100" dirty="0">
                          <a:solidFill>
                            <a:schemeClr val="tx1"/>
                          </a:solidFill>
                          <a:effectLst/>
                          <a:latin typeface="Times New Roman" panose="02020603050405020304" pitchFamily="18" charset="0"/>
                          <a:cs typeface="Times New Roman" panose="02020603050405020304" pitchFamily="18" charset="0"/>
                        </a:rPr>
                        <a:t> Mission Hospital in south western Uganda.</a:t>
                      </a:r>
                    </a:p>
                    <a:p>
                      <a:pPr marL="0" marR="0">
                        <a:lnSpc>
                          <a:spcPct val="107000"/>
                        </a:lnSpc>
                        <a:spcBef>
                          <a:spcPts val="0"/>
                        </a:spcBef>
                        <a:spcAft>
                          <a:spcPts val="0"/>
                        </a:spcAft>
                      </a:pPr>
                      <a:r>
                        <a:rPr lang="en-US" sz="22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Held the first Duke neurosurgery camp at Mbarara Regional Referral Hospital.</a:t>
                      </a:r>
                    </a:p>
                  </a:txBody>
                  <a:tcPr marL="54456" marR="54456" marT="0" marB="0"/>
                </a:tc>
                <a:extLst>
                  <a:ext uri="{0D108BD9-81ED-4DB2-BD59-A6C34878D82A}">
                    <a16:rowId xmlns:a16="http://schemas.microsoft.com/office/drawing/2014/main" val="1301248988"/>
                  </a:ext>
                </a:extLst>
              </a:tr>
              <a:tr h="1712636">
                <a:tc>
                  <a:txBody>
                    <a:bodyPr/>
                    <a:lstStyle/>
                    <a:p>
                      <a:pPr marL="0" marR="0">
                        <a:lnSpc>
                          <a:spcPct val="107000"/>
                        </a:lnSpc>
                        <a:spcBef>
                          <a:spcPts val="0"/>
                        </a:spcBef>
                        <a:spcAft>
                          <a:spcPts val="0"/>
                        </a:spcAft>
                      </a:pPr>
                      <a:r>
                        <a:rPr lang="en-US" sz="2200" b="1" kern="100">
                          <a:solidFill>
                            <a:schemeClr val="bg1"/>
                          </a:solidFill>
                          <a:effectLst/>
                          <a:latin typeface="Times New Roman" panose="02020603050405020304" pitchFamily="18" charset="0"/>
                          <a:cs typeface="Times New Roman" panose="02020603050405020304" pitchFamily="18" charset="0"/>
                        </a:rPr>
                        <a:t>2017</a:t>
                      </a:r>
                      <a:endParaRPr lang="en-US" sz="2200" b="1"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456" marR="54456" marT="0" marB="0"/>
                </a:tc>
                <a:tc>
                  <a:txBody>
                    <a:bodyPr/>
                    <a:lstStyle/>
                    <a:p>
                      <a:pPr marL="0" marR="0">
                        <a:lnSpc>
                          <a:spcPct val="107000"/>
                        </a:lnSpc>
                        <a:spcBef>
                          <a:spcPts val="0"/>
                        </a:spcBef>
                        <a:spcAft>
                          <a:spcPts val="0"/>
                        </a:spcAft>
                      </a:pPr>
                      <a:r>
                        <a:rPr lang="en-US" sz="2200" b="0" kern="100" dirty="0">
                          <a:solidFill>
                            <a:schemeClr val="tx1"/>
                          </a:solidFill>
                          <a:effectLst/>
                          <a:latin typeface="Times New Roman" panose="02020603050405020304" pitchFamily="18" charset="0"/>
                          <a:cs typeface="Times New Roman" panose="02020603050405020304" pitchFamily="18" charset="0"/>
                        </a:rPr>
                        <a:t> The Division of neurosurgery at Mbarara Regional Referral Hospital in collaboration with Duke Global Neurosurgery and Neurology and the division of neurosurgery at Mulago Hospital, established Neurosurgery services at Mengo Hospital and conducted a neurosurgery camp there.</a:t>
                      </a:r>
                      <a:endParaRPr lang="en-US" sz="22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456" marR="54456" marT="0" marB="0"/>
                </a:tc>
                <a:extLst>
                  <a:ext uri="{0D108BD9-81ED-4DB2-BD59-A6C34878D82A}">
                    <a16:rowId xmlns:a16="http://schemas.microsoft.com/office/drawing/2014/main" val="1688968851"/>
                  </a:ext>
                </a:extLst>
              </a:tr>
            </a:tbl>
          </a:graphicData>
        </a:graphic>
      </p:graphicFrame>
    </p:spTree>
    <p:extLst>
      <p:ext uri="{BB962C8B-B14F-4D97-AF65-F5344CB8AC3E}">
        <p14:creationId xmlns:p14="http://schemas.microsoft.com/office/powerpoint/2010/main" val="20196048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D16D1E-4205-49F5-BD2A-DA769947C1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11" name="Rectangle 10">
            <a:extLst>
              <a:ext uri="{FF2B5EF4-FFF2-40B4-BE49-F238E27FC236}">
                <a16:creationId xmlns:a16="http://schemas.microsoft.com/office/drawing/2014/main" id="{012FD100-C039-4E03-B5E4-2EDFA7290A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13" name="Straight Connector 12">
            <a:extLst>
              <a:ext uri="{FF2B5EF4-FFF2-40B4-BE49-F238E27FC236}">
                <a16:creationId xmlns:a16="http://schemas.microsoft.com/office/drawing/2014/main" id="{4418FCD2-8448-4A81-8EB4-72250F7827B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4C24A4E-1EFF-3584-5356-F2C4246A77F0}"/>
              </a:ext>
            </a:extLst>
          </p:cNvPr>
          <p:cNvSpPr txBox="1"/>
          <p:nvPr/>
        </p:nvSpPr>
        <p:spPr>
          <a:xfrm>
            <a:off x="1097280" y="286603"/>
            <a:ext cx="10058400"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800" b="1" spc="-50">
                <a:solidFill>
                  <a:schemeClr val="tx1">
                    <a:lumMod val="75000"/>
                    <a:lumOff val="25000"/>
                  </a:schemeClr>
                </a:solidFill>
                <a:latin typeface="+mj-lt"/>
                <a:ea typeface="+mj-ea"/>
                <a:cs typeface="+mj-cs"/>
              </a:rPr>
              <a:t>Development of Neurosurgery in Uganda</a:t>
            </a:r>
          </a:p>
        </p:txBody>
      </p:sp>
      <p:graphicFrame>
        <p:nvGraphicFramePr>
          <p:cNvPr id="4" name="Table 4">
            <a:extLst>
              <a:ext uri="{FF2B5EF4-FFF2-40B4-BE49-F238E27FC236}">
                <a16:creationId xmlns:a16="http://schemas.microsoft.com/office/drawing/2014/main" id="{EBA8E013-4F80-4030-BBD7-4FA8FE8D2D4A}"/>
              </a:ext>
            </a:extLst>
          </p:cNvPr>
          <p:cNvGraphicFramePr>
            <a:graphicFrameLocks noGrp="1"/>
          </p:cNvGraphicFramePr>
          <p:nvPr>
            <p:ph idx="1"/>
            <p:extLst>
              <p:ext uri="{D42A27DB-BD31-4B8C-83A1-F6EECF244321}">
                <p14:modId xmlns:p14="http://schemas.microsoft.com/office/powerpoint/2010/main" val="132818369"/>
              </p:ext>
            </p:extLst>
          </p:nvPr>
        </p:nvGraphicFramePr>
        <p:xfrm>
          <a:off x="286044" y="1796224"/>
          <a:ext cx="11619912" cy="4399844"/>
        </p:xfrm>
        <a:graphic>
          <a:graphicData uri="http://schemas.openxmlformats.org/drawingml/2006/table">
            <a:tbl>
              <a:tblPr firstRow="1" bandRow="1">
                <a:tableStyleId>{7DF18680-E054-41AD-8BC1-D1AEF772440D}</a:tableStyleId>
              </a:tblPr>
              <a:tblGrid>
                <a:gridCol w="1873998">
                  <a:extLst>
                    <a:ext uri="{9D8B030D-6E8A-4147-A177-3AD203B41FA5}">
                      <a16:colId xmlns:a16="http://schemas.microsoft.com/office/drawing/2014/main" val="3051535304"/>
                    </a:ext>
                  </a:extLst>
                </a:gridCol>
                <a:gridCol w="9745914">
                  <a:extLst>
                    <a:ext uri="{9D8B030D-6E8A-4147-A177-3AD203B41FA5}">
                      <a16:colId xmlns:a16="http://schemas.microsoft.com/office/drawing/2014/main" val="2948860909"/>
                    </a:ext>
                  </a:extLst>
                </a:gridCol>
              </a:tblGrid>
              <a:tr h="1142919">
                <a:tc>
                  <a:txBody>
                    <a:bodyPr/>
                    <a:lstStyle/>
                    <a:p>
                      <a:pPr marL="0" marR="0">
                        <a:lnSpc>
                          <a:spcPct val="107000"/>
                        </a:lnSpc>
                        <a:spcBef>
                          <a:spcPts val="0"/>
                        </a:spcBef>
                        <a:spcAft>
                          <a:spcPts val="0"/>
                        </a:spcAft>
                      </a:pPr>
                      <a:r>
                        <a:rPr lang="en-US" sz="2200" kern="100">
                          <a:solidFill>
                            <a:schemeClr val="tx1"/>
                          </a:solidFill>
                          <a:effectLst/>
                          <a:latin typeface="Times New Roman" panose="02020603050405020304" pitchFamily="18" charset="0"/>
                          <a:cs typeface="Times New Roman" panose="02020603050405020304" pitchFamily="18" charset="0"/>
                        </a:rPr>
                        <a:t>2017</a:t>
                      </a:r>
                      <a:endParaRPr lang="en-US" sz="22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293" marR="55293" marT="0" marB="0"/>
                </a:tc>
                <a:tc>
                  <a:txBody>
                    <a:bodyPr/>
                    <a:lstStyle/>
                    <a:p>
                      <a:pPr marL="0" marR="0" algn="just">
                        <a:lnSpc>
                          <a:spcPct val="107000"/>
                        </a:lnSpc>
                        <a:spcBef>
                          <a:spcPts val="0"/>
                        </a:spcBef>
                        <a:spcAft>
                          <a:spcPts val="0"/>
                        </a:spcAft>
                      </a:pPr>
                      <a:r>
                        <a:rPr lang="en-US" sz="2200" b="0" kern="100" dirty="0">
                          <a:solidFill>
                            <a:schemeClr val="tx1"/>
                          </a:solidFill>
                          <a:effectLst/>
                          <a:latin typeface="Times New Roman" panose="02020603050405020304" pitchFamily="18" charset="0"/>
                          <a:cs typeface="Times New Roman" panose="02020603050405020304" pitchFamily="18" charset="0"/>
                        </a:rPr>
                        <a:t>The first female Ugandan-trained neurosurgeon, Dr. Juliet </a:t>
                      </a:r>
                      <a:r>
                        <a:rPr lang="en-US" sz="2200" b="0" kern="100" dirty="0" err="1">
                          <a:solidFill>
                            <a:schemeClr val="tx1"/>
                          </a:solidFill>
                          <a:effectLst/>
                          <a:latin typeface="Times New Roman" panose="02020603050405020304" pitchFamily="18" charset="0"/>
                          <a:cs typeface="Times New Roman" panose="02020603050405020304" pitchFamily="18" charset="0"/>
                        </a:rPr>
                        <a:t>Nalwanga</a:t>
                      </a:r>
                      <a:r>
                        <a:rPr lang="en-US" sz="2200" b="0" kern="100" dirty="0">
                          <a:solidFill>
                            <a:schemeClr val="tx1"/>
                          </a:solidFill>
                          <a:effectLst/>
                          <a:latin typeface="Times New Roman" panose="02020603050405020304" pitchFamily="18" charset="0"/>
                          <a:cs typeface="Times New Roman" panose="02020603050405020304" pitchFamily="18" charset="0"/>
                        </a:rPr>
                        <a:t> </a:t>
                      </a:r>
                      <a:r>
                        <a:rPr lang="en-US" sz="2200" b="0" kern="100" dirty="0" err="1">
                          <a:solidFill>
                            <a:schemeClr val="tx1"/>
                          </a:solidFill>
                          <a:effectLst/>
                          <a:latin typeface="Times New Roman" panose="02020603050405020304" pitchFamily="18" charset="0"/>
                          <a:cs typeface="Times New Roman" panose="02020603050405020304" pitchFamily="18" charset="0"/>
                        </a:rPr>
                        <a:t>Ssekabunga</a:t>
                      </a:r>
                      <a:r>
                        <a:rPr lang="en-US" sz="2200" b="0" kern="100" dirty="0">
                          <a:solidFill>
                            <a:schemeClr val="tx1"/>
                          </a:solidFill>
                          <a:effectLst/>
                          <a:latin typeface="Times New Roman" panose="02020603050405020304" pitchFamily="18" charset="0"/>
                          <a:cs typeface="Times New Roman" panose="02020603050405020304" pitchFamily="18" charset="0"/>
                        </a:rPr>
                        <a:t>, graduated through the COSECSA Neurosurgery Fellowship program at </a:t>
                      </a:r>
                      <a:r>
                        <a:rPr lang="en-US" sz="2200" b="0" kern="100" dirty="0" err="1">
                          <a:solidFill>
                            <a:schemeClr val="tx1"/>
                          </a:solidFill>
                          <a:effectLst/>
                          <a:latin typeface="Times New Roman" panose="02020603050405020304" pitchFamily="18" charset="0"/>
                          <a:cs typeface="Times New Roman" panose="02020603050405020304" pitchFamily="18" charset="0"/>
                        </a:rPr>
                        <a:t>Mulago</a:t>
                      </a:r>
                      <a:r>
                        <a:rPr lang="en-US" sz="2200" b="0" kern="100" dirty="0">
                          <a:solidFill>
                            <a:schemeClr val="tx1"/>
                          </a:solidFill>
                          <a:effectLst/>
                          <a:latin typeface="Times New Roman" panose="02020603050405020304" pitchFamily="18" charset="0"/>
                          <a:cs typeface="Times New Roman" panose="02020603050405020304" pitchFamily="18" charset="0"/>
                        </a:rPr>
                        <a:t> Hospital.</a:t>
                      </a:r>
                      <a:endParaRPr lang="en-US" sz="22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293" marR="55293" marT="0" marB="0"/>
                </a:tc>
                <a:extLst>
                  <a:ext uri="{0D108BD9-81ED-4DB2-BD59-A6C34878D82A}">
                    <a16:rowId xmlns:a16="http://schemas.microsoft.com/office/drawing/2014/main" val="3747719767"/>
                  </a:ext>
                </a:extLst>
              </a:tr>
              <a:tr h="1462330">
                <a:tc>
                  <a:txBody>
                    <a:bodyPr/>
                    <a:lstStyle/>
                    <a:p>
                      <a:pPr marL="0" marR="0">
                        <a:lnSpc>
                          <a:spcPct val="107000"/>
                        </a:lnSpc>
                        <a:spcBef>
                          <a:spcPts val="0"/>
                        </a:spcBef>
                        <a:spcAft>
                          <a:spcPts val="0"/>
                        </a:spcAft>
                      </a:pPr>
                      <a:r>
                        <a:rPr lang="en-US" sz="2200" kern="100">
                          <a:solidFill>
                            <a:schemeClr val="tx1"/>
                          </a:solidFill>
                          <a:effectLst/>
                          <a:latin typeface="Times New Roman" panose="02020603050405020304" pitchFamily="18" charset="0"/>
                          <a:cs typeface="Times New Roman" panose="02020603050405020304" pitchFamily="18" charset="0"/>
                        </a:rPr>
                        <a:t>2017</a:t>
                      </a:r>
                      <a:endParaRPr lang="en-US" sz="22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293" marR="55293" marT="0" marB="0"/>
                </a:tc>
                <a:tc>
                  <a:txBody>
                    <a:bodyPr/>
                    <a:lstStyle/>
                    <a:p>
                      <a:pPr marL="0" marR="0">
                        <a:spcBef>
                          <a:spcPts val="0"/>
                        </a:spcBef>
                        <a:spcAft>
                          <a:spcPts val="0"/>
                        </a:spcAft>
                      </a:pPr>
                      <a:r>
                        <a:rPr lang="en-US" sz="2200" kern="100" dirty="0" smtClean="0">
                          <a:solidFill>
                            <a:schemeClr val="tx1"/>
                          </a:solidFill>
                          <a:effectLst/>
                          <a:latin typeface="Times New Roman" panose="02020603050405020304" pitchFamily="18" charset="0"/>
                          <a:cs typeface="Times New Roman" panose="02020603050405020304" pitchFamily="18" charset="0"/>
                        </a:rPr>
                        <a:t>The Neurosurgical Society of Uganda (NSU), a non-profit organization of neurosurgeons, was founded. It is dedicated to providing quality Neurosurgery through a broad spectrum of medical/surgical services to Ugandans and international patients.</a:t>
                      </a:r>
                      <a:endParaRPr lang="en-US" sz="22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293" marR="55293" marT="0" marB="0"/>
                </a:tc>
                <a:extLst>
                  <a:ext uri="{0D108BD9-81ED-4DB2-BD59-A6C34878D82A}">
                    <a16:rowId xmlns:a16="http://schemas.microsoft.com/office/drawing/2014/main" val="3448537063"/>
                  </a:ext>
                </a:extLst>
              </a:tr>
              <a:tr h="530135">
                <a:tc>
                  <a:txBody>
                    <a:bodyPr/>
                    <a:lstStyle/>
                    <a:p>
                      <a:pPr marL="0" marR="0">
                        <a:lnSpc>
                          <a:spcPct val="107000"/>
                        </a:lnSpc>
                        <a:spcBef>
                          <a:spcPts val="0"/>
                        </a:spcBef>
                        <a:spcAft>
                          <a:spcPts val="0"/>
                        </a:spcAft>
                      </a:pPr>
                      <a:r>
                        <a:rPr lang="en-US" sz="2200" b="0" kern="1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2022</a:t>
                      </a:r>
                      <a:endParaRPr lang="en-US" sz="22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293" marR="55293" marT="0" marB="0"/>
                </a:tc>
                <a:tc>
                  <a:txBody>
                    <a:bodyPr/>
                    <a:lstStyle/>
                    <a:p>
                      <a:pPr marL="0" marR="0">
                        <a:spcBef>
                          <a:spcPts val="0"/>
                        </a:spcBef>
                        <a:spcAft>
                          <a:spcPts val="0"/>
                        </a:spcAft>
                      </a:pPr>
                      <a:r>
                        <a:rPr lang="en-US" sz="2200" b="0" kern="1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Creation by</a:t>
                      </a:r>
                      <a:r>
                        <a:rPr lang="en-US" sz="2200" b="0" kern="1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the MOH of two posts of Neurosurgeons at RRH in Uganda </a:t>
                      </a:r>
                      <a:endParaRPr lang="en-US" sz="22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293" marR="55293" marT="0" marB="0"/>
                </a:tc>
                <a:extLst>
                  <a:ext uri="{0D108BD9-81ED-4DB2-BD59-A6C34878D82A}">
                    <a16:rowId xmlns:a16="http://schemas.microsoft.com/office/drawing/2014/main" val="3309220592"/>
                  </a:ext>
                </a:extLst>
              </a:tr>
              <a:tr h="1264460">
                <a:tc>
                  <a:txBody>
                    <a:bodyPr/>
                    <a:lstStyle/>
                    <a:p>
                      <a:pPr marL="0" marR="0">
                        <a:lnSpc>
                          <a:spcPct val="107000"/>
                        </a:lnSpc>
                        <a:spcBef>
                          <a:spcPts val="0"/>
                        </a:spcBef>
                        <a:spcAft>
                          <a:spcPts val="0"/>
                        </a:spcAft>
                      </a:pPr>
                      <a:r>
                        <a:rPr lang="en-US" sz="2200" kern="100" dirty="0">
                          <a:solidFill>
                            <a:schemeClr val="tx1"/>
                          </a:solidFill>
                          <a:effectLst/>
                          <a:latin typeface="Times New Roman" panose="02020603050405020304" pitchFamily="18" charset="0"/>
                          <a:cs typeface="Times New Roman" panose="02020603050405020304" pitchFamily="18" charset="0"/>
                        </a:rPr>
                        <a:t>2024</a:t>
                      </a:r>
                      <a:endParaRPr lang="en-US" sz="22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293" marR="55293" marT="0" marB="0"/>
                </a:tc>
                <a:tc>
                  <a:txBody>
                    <a:bodyPr/>
                    <a:lstStyle/>
                    <a:p>
                      <a:pPr marL="0" marR="0">
                        <a:lnSpc>
                          <a:spcPct val="107000"/>
                        </a:lnSpc>
                        <a:spcBef>
                          <a:spcPts val="0"/>
                        </a:spcBef>
                        <a:spcAft>
                          <a:spcPts val="0"/>
                        </a:spcAft>
                      </a:pPr>
                      <a:r>
                        <a:rPr lang="en-US" sz="2200" kern="100" dirty="0">
                          <a:solidFill>
                            <a:schemeClr val="tx1"/>
                          </a:solidFill>
                          <a:effectLst/>
                          <a:latin typeface="Times New Roman" panose="02020603050405020304" pitchFamily="18" charset="0"/>
                          <a:cs typeface="Times New Roman" panose="02020603050405020304" pitchFamily="18" charset="0"/>
                        </a:rPr>
                        <a:t>The first international neurosurgery skull base course was held in Mbarara University in collaboration with Colorado University, USA. It was organized by Prof. </a:t>
                      </a:r>
                      <a:r>
                        <a:rPr lang="en-US" sz="2200" kern="100" dirty="0" err="1">
                          <a:solidFill>
                            <a:schemeClr val="tx1"/>
                          </a:solidFill>
                          <a:effectLst/>
                          <a:latin typeface="Times New Roman" panose="02020603050405020304" pitchFamily="18" charset="0"/>
                          <a:cs typeface="Times New Roman" panose="02020603050405020304" pitchFamily="18" charset="0"/>
                        </a:rPr>
                        <a:t>Kitya</a:t>
                      </a:r>
                      <a:r>
                        <a:rPr lang="en-US" sz="2200" kern="100" dirty="0">
                          <a:solidFill>
                            <a:schemeClr val="tx1"/>
                          </a:solidFill>
                          <a:effectLst/>
                          <a:latin typeface="Times New Roman" panose="02020603050405020304" pitchFamily="18" charset="0"/>
                          <a:cs typeface="Times New Roman" panose="02020603050405020304" pitchFamily="18" charset="0"/>
                        </a:rPr>
                        <a:t> David and Dr. </a:t>
                      </a:r>
                      <a:r>
                        <a:rPr lang="en-US" sz="2200" kern="100" dirty="0" err="1">
                          <a:solidFill>
                            <a:schemeClr val="tx1"/>
                          </a:solidFill>
                          <a:effectLst/>
                          <a:latin typeface="Times New Roman" panose="02020603050405020304" pitchFamily="18" charset="0"/>
                          <a:cs typeface="Times New Roman" panose="02020603050405020304" pitchFamily="18" charset="0"/>
                        </a:rPr>
                        <a:t>Taremwa</a:t>
                      </a:r>
                      <a:r>
                        <a:rPr lang="en-US" sz="2200" kern="100" dirty="0">
                          <a:solidFill>
                            <a:schemeClr val="tx1"/>
                          </a:solidFill>
                          <a:effectLst/>
                          <a:latin typeface="Times New Roman" panose="02020603050405020304" pitchFamily="18" charset="0"/>
                          <a:cs typeface="Times New Roman" panose="02020603050405020304" pitchFamily="18" charset="0"/>
                        </a:rPr>
                        <a:t> Blessing.</a:t>
                      </a:r>
                      <a:endParaRPr lang="en-US" sz="2200" b="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5293" marR="55293" marT="0" marB="0"/>
                </a:tc>
                <a:extLst>
                  <a:ext uri="{0D108BD9-81ED-4DB2-BD59-A6C34878D82A}">
                    <a16:rowId xmlns:a16="http://schemas.microsoft.com/office/drawing/2014/main" val="2683301677"/>
                  </a:ext>
                </a:extLst>
              </a:tr>
            </a:tbl>
          </a:graphicData>
        </a:graphic>
      </p:graphicFrame>
    </p:spTree>
    <p:extLst>
      <p:ext uri="{BB962C8B-B14F-4D97-AF65-F5344CB8AC3E}">
        <p14:creationId xmlns:p14="http://schemas.microsoft.com/office/powerpoint/2010/main" val="18244066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07C9EE-5D1E-47B4-BBF1-70113C14129A}"/>
              </a:ext>
            </a:extLst>
          </p:cNvPr>
          <p:cNvSpPr>
            <a:spLocks noGrp="1"/>
          </p:cNvSpPr>
          <p:nvPr>
            <p:ph type="ctrTitle"/>
          </p:nvPr>
        </p:nvSpPr>
        <p:spPr>
          <a:xfrm>
            <a:off x="1524000" y="2235200"/>
            <a:ext cx="9144000" cy="2387600"/>
          </a:xfrm>
        </p:spPr>
        <p:txBody>
          <a:bodyPr>
            <a:normAutofit/>
          </a:bodyPr>
          <a:lstStyle/>
          <a:p>
            <a:r>
              <a:rPr lang="en-US" sz="4400" b="1" dirty="0">
                <a:latin typeface="Times New Roman" panose="02020603050405020304" pitchFamily="18" charset="0"/>
                <a:cs typeface="Times New Roman" panose="02020603050405020304" pitchFamily="18" charset="0"/>
              </a:rPr>
              <a:t>Current State Of Neurosurgery In Uganda</a:t>
            </a:r>
            <a:r>
              <a:rPr lang="en-US" dirty="0"/>
              <a:t/>
            </a:r>
            <a:br>
              <a:rPr lang="en-US" dirty="0"/>
            </a:br>
            <a:endParaRPr lang="en-US" dirty="0"/>
          </a:p>
        </p:txBody>
      </p:sp>
    </p:spTree>
    <p:extLst>
      <p:ext uri="{BB962C8B-B14F-4D97-AF65-F5344CB8AC3E}">
        <p14:creationId xmlns:p14="http://schemas.microsoft.com/office/powerpoint/2010/main" val="8875860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4C37BE-2015-4933-AF8A-D7E51C9FC02A}"/>
              </a:ext>
            </a:extLst>
          </p:cNvPr>
          <p:cNvSpPr txBox="1"/>
          <p:nvPr/>
        </p:nvSpPr>
        <p:spPr>
          <a:xfrm>
            <a:off x="3880023" y="472589"/>
            <a:ext cx="640346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Neurosurgical </a:t>
            </a:r>
            <a:r>
              <a:rPr lang="en-US" sz="3200" b="1" dirty="0" err="1">
                <a:latin typeface="Times New Roman" panose="02020603050405020304" pitchFamily="18" charset="0"/>
                <a:cs typeface="Times New Roman" panose="02020603050405020304" pitchFamily="18" charset="0"/>
              </a:rPr>
              <a:t>Centres</a:t>
            </a:r>
            <a:r>
              <a:rPr lang="en-US" sz="3200" b="1" dirty="0">
                <a:latin typeface="Times New Roman" panose="02020603050405020304" pitchFamily="18" charset="0"/>
                <a:cs typeface="Times New Roman" panose="02020603050405020304" pitchFamily="18" charset="0"/>
              </a:rPr>
              <a:t> in Uganda</a:t>
            </a:r>
            <a:endParaRPr lang="en-US" sz="3200" dirty="0">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64D6F221-CC6C-498F-98B1-B174A8B4FB0D}"/>
              </a:ext>
            </a:extLst>
          </p:cNvPr>
          <p:cNvPicPr>
            <a:picLocks noGrp="1"/>
          </p:cNvPicPr>
          <p:nvPr>
            <p:ph idx="1"/>
          </p:nvPr>
        </p:nvPicPr>
        <p:blipFill>
          <a:blip r:embed="rId2"/>
          <a:stretch>
            <a:fillRect/>
          </a:stretch>
        </p:blipFill>
        <p:spPr>
          <a:xfrm>
            <a:off x="633046" y="2457296"/>
            <a:ext cx="5148777" cy="3521473"/>
          </a:xfrm>
          <a:prstGeom prst="rect">
            <a:avLst/>
          </a:prstGeom>
        </p:spPr>
      </p:pic>
      <p:pic>
        <p:nvPicPr>
          <p:cNvPr id="6" name="Picture 5">
            <a:extLst>
              <a:ext uri="{FF2B5EF4-FFF2-40B4-BE49-F238E27FC236}">
                <a16:creationId xmlns:a16="http://schemas.microsoft.com/office/drawing/2014/main" id="{9456E424-3C1E-4267-9361-02B4427CE7C9}"/>
              </a:ext>
            </a:extLst>
          </p:cNvPr>
          <p:cNvPicPr/>
          <p:nvPr/>
        </p:nvPicPr>
        <p:blipFill>
          <a:blip r:embed="rId3"/>
          <a:stretch>
            <a:fillRect/>
          </a:stretch>
        </p:blipFill>
        <p:spPr>
          <a:xfrm>
            <a:off x="6783859" y="2457296"/>
            <a:ext cx="4948596" cy="3270828"/>
          </a:xfrm>
          <a:prstGeom prst="rect">
            <a:avLst/>
          </a:prstGeom>
        </p:spPr>
      </p:pic>
      <p:sp>
        <p:nvSpPr>
          <p:cNvPr id="7" name="TextBox 6">
            <a:extLst>
              <a:ext uri="{FF2B5EF4-FFF2-40B4-BE49-F238E27FC236}">
                <a16:creationId xmlns:a16="http://schemas.microsoft.com/office/drawing/2014/main" id="{F44698B1-3BA2-4EA0-B6E4-99840C56B1D0}"/>
              </a:ext>
            </a:extLst>
          </p:cNvPr>
          <p:cNvSpPr txBox="1"/>
          <p:nvPr/>
        </p:nvSpPr>
        <p:spPr>
          <a:xfrm>
            <a:off x="5406080" y="1129876"/>
            <a:ext cx="272504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Public Facilities</a:t>
            </a:r>
          </a:p>
        </p:txBody>
      </p:sp>
      <p:sp>
        <p:nvSpPr>
          <p:cNvPr id="8" name="TextBox 7">
            <a:extLst>
              <a:ext uri="{FF2B5EF4-FFF2-40B4-BE49-F238E27FC236}">
                <a16:creationId xmlns:a16="http://schemas.microsoft.com/office/drawing/2014/main" id="{F87A5692-0378-4FAE-A7E2-D8E48EC8E3F2}"/>
              </a:ext>
            </a:extLst>
          </p:cNvPr>
          <p:cNvSpPr txBox="1"/>
          <p:nvPr/>
        </p:nvSpPr>
        <p:spPr>
          <a:xfrm>
            <a:off x="1397613" y="1787163"/>
            <a:ext cx="4226011" cy="400110"/>
          </a:xfrm>
          <a:prstGeom prst="rect">
            <a:avLst/>
          </a:prstGeom>
          <a:noFill/>
        </p:spPr>
        <p:txBody>
          <a:bodyPr wrap="square" rtlCol="0">
            <a:spAutoFit/>
          </a:bodyPr>
          <a:lstStyle/>
          <a:p>
            <a:r>
              <a:rPr lang="en-US" sz="2000" b="1" dirty="0"/>
              <a:t>Mulago National Specialized Hospital</a:t>
            </a:r>
          </a:p>
        </p:txBody>
      </p:sp>
      <p:sp>
        <p:nvSpPr>
          <p:cNvPr id="9" name="TextBox 8">
            <a:extLst>
              <a:ext uri="{FF2B5EF4-FFF2-40B4-BE49-F238E27FC236}">
                <a16:creationId xmlns:a16="http://schemas.microsoft.com/office/drawing/2014/main" id="{1D0973A8-6C3B-4CE1-BD61-62D8CCBBBF8B}"/>
              </a:ext>
            </a:extLst>
          </p:cNvPr>
          <p:cNvSpPr txBox="1"/>
          <p:nvPr/>
        </p:nvSpPr>
        <p:spPr>
          <a:xfrm>
            <a:off x="7253416" y="1787163"/>
            <a:ext cx="3996870" cy="400110"/>
          </a:xfrm>
          <a:prstGeom prst="rect">
            <a:avLst/>
          </a:prstGeom>
          <a:noFill/>
        </p:spPr>
        <p:txBody>
          <a:bodyPr wrap="square" rtlCol="0">
            <a:spAutoFit/>
          </a:bodyPr>
          <a:lstStyle/>
          <a:p>
            <a:r>
              <a:rPr lang="en-US" sz="2000" b="1" dirty="0"/>
              <a:t>Mbarara Regional Referral Hospital</a:t>
            </a:r>
          </a:p>
        </p:txBody>
      </p:sp>
    </p:spTree>
    <p:extLst>
      <p:ext uri="{BB962C8B-B14F-4D97-AF65-F5344CB8AC3E}">
        <p14:creationId xmlns:p14="http://schemas.microsoft.com/office/powerpoint/2010/main" val="17717142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AEFD35-EE12-4A58-83C4-02C380CA8D21}"/>
              </a:ext>
            </a:extLst>
          </p:cNvPr>
          <p:cNvSpPr txBox="1"/>
          <p:nvPr/>
        </p:nvSpPr>
        <p:spPr>
          <a:xfrm>
            <a:off x="2767914" y="406822"/>
            <a:ext cx="7228702"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Private-Not-For-Profit (PNFP) Facilities</a:t>
            </a:r>
          </a:p>
        </p:txBody>
      </p:sp>
      <p:pic>
        <p:nvPicPr>
          <p:cNvPr id="5" name="Content Placeholder 4">
            <a:extLst>
              <a:ext uri="{FF2B5EF4-FFF2-40B4-BE49-F238E27FC236}">
                <a16:creationId xmlns:a16="http://schemas.microsoft.com/office/drawing/2014/main" id="{3BC20577-2D85-4208-9E23-AAA77527CB52}"/>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b="19313"/>
          <a:stretch/>
        </p:blipFill>
        <p:spPr bwMode="auto">
          <a:xfrm>
            <a:off x="1193668" y="1524299"/>
            <a:ext cx="4367037" cy="2363788"/>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A142EB87-0F3D-4EF6-8B8D-F5A570232A5D}"/>
              </a:ext>
            </a:extLst>
          </p:cNvPr>
          <p:cNvPicPr/>
          <p:nvPr/>
        </p:nvPicPr>
        <p:blipFill>
          <a:blip r:embed="rId3"/>
          <a:stretch>
            <a:fillRect/>
          </a:stretch>
        </p:blipFill>
        <p:spPr>
          <a:xfrm>
            <a:off x="7033846" y="1372501"/>
            <a:ext cx="4367037" cy="2747666"/>
          </a:xfrm>
          <a:prstGeom prst="rect">
            <a:avLst/>
          </a:prstGeom>
        </p:spPr>
      </p:pic>
      <p:sp>
        <p:nvSpPr>
          <p:cNvPr id="9" name="TextBox 8">
            <a:extLst>
              <a:ext uri="{FF2B5EF4-FFF2-40B4-BE49-F238E27FC236}">
                <a16:creationId xmlns:a16="http://schemas.microsoft.com/office/drawing/2014/main" id="{02EE5A66-79DC-4066-819F-CC00170E4D6C}"/>
              </a:ext>
            </a:extLst>
          </p:cNvPr>
          <p:cNvSpPr txBox="1"/>
          <p:nvPr/>
        </p:nvSpPr>
        <p:spPr>
          <a:xfrm>
            <a:off x="641462" y="1121507"/>
            <a:ext cx="5950396" cy="461665"/>
          </a:xfrm>
          <a:prstGeom prst="rect">
            <a:avLst/>
          </a:prstGeom>
          <a:noFill/>
        </p:spPr>
        <p:txBody>
          <a:bodyPr wrap="square" rtlCol="0">
            <a:spAutoFit/>
          </a:bodyPr>
          <a:lstStyle/>
          <a:p>
            <a:r>
              <a:rPr lang="en-US" sz="2400" b="1" dirty="0"/>
              <a:t>Cure Children’s Hospital of Uganda, </a:t>
            </a:r>
            <a:r>
              <a:rPr lang="en-US" sz="2400" b="1" dirty="0" err="1"/>
              <a:t>Mbale</a:t>
            </a:r>
            <a:endParaRPr lang="en-US" sz="2400" b="1" dirty="0"/>
          </a:p>
        </p:txBody>
      </p:sp>
      <p:sp>
        <p:nvSpPr>
          <p:cNvPr id="10" name="TextBox 9">
            <a:extLst>
              <a:ext uri="{FF2B5EF4-FFF2-40B4-BE49-F238E27FC236}">
                <a16:creationId xmlns:a16="http://schemas.microsoft.com/office/drawing/2014/main" id="{DCA35010-0E7C-4D75-B4B5-C095692C8D9B}"/>
              </a:ext>
            </a:extLst>
          </p:cNvPr>
          <p:cNvSpPr txBox="1"/>
          <p:nvPr/>
        </p:nvSpPr>
        <p:spPr>
          <a:xfrm>
            <a:off x="8093676" y="1038479"/>
            <a:ext cx="2904656" cy="461665"/>
          </a:xfrm>
          <a:prstGeom prst="rect">
            <a:avLst/>
          </a:prstGeom>
          <a:noFill/>
        </p:spPr>
        <p:txBody>
          <a:bodyPr wrap="square" rtlCol="0">
            <a:spAutoFit/>
          </a:bodyPr>
          <a:lstStyle/>
          <a:p>
            <a:r>
              <a:rPr lang="en-US" sz="2400" b="1" dirty="0" err="1"/>
              <a:t>Mengo</a:t>
            </a:r>
            <a:r>
              <a:rPr lang="en-US" sz="2400" b="1" dirty="0"/>
              <a:t> Hospital</a:t>
            </a:r>
          </a:p>
        </p:txBody>
      </p:sp>
      <p:pic>
        <p:nvPicPr>
          <p:cNvPr id="12" name="Picture 11">
            <a:extLst>
              <a:ext uri="{FF2B5EF4-FFF2-40B4-BE49-F238E27FC236}">
                <a16:creationId xmlns:a16="http://schemas.microsoft.com/office/drawing/2014/main" id="{AE73951E-74C3-4437-A641-8AC8B958D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241" y="4070311"/>
            <a:ext cx="4917988" cy="2415550"/>
          </a:xfrm>
          <a:prstGeom prst="rect">
            <a:avLst/>
          </a:prstGeom>
        </p:spPr>
      </p:pic>
      <p:sp>
        <p:nvSpPr>
          <p:cNvPr id="13" name="TextBox 12">
            <a:extLst>
              <a:ext uri="{FF2B5EF4-FFF2-40B4-BE49-F238E27FC236}">
                <a16:creationId xmlns:a16="http://schemas.microsoft.com/office/drawing/2014/main" id="{71B9133B-F5A1-48E9-9642-A66E086ECF9F}"/>
              </a:ext>
            </a:extLst>
          </p:cNvPr>
          <p:cNvSpPr txBox="1"/>
          <p:nvPr/>
        </p:nvSpPr>
        <p:spPr>
          <a:xfrm>
            <a:off x="1141366" y="3888087"/>
            <a:ext cx="4674863" cy="461665"/>
          </a:xfrm>
          <a:prstGeom prst="rect">
            <a:avLst/>
          </a:prstGeom>
          <a:noFill/>
        </p:spPr>
        <p:txBody>
          <a:bodyPr wrap="square" rtlCol="0">
            <a:spAutoFit/>
          </a:bodyPr>
          <a:lstStyle/>
          <a:p>
            <a:r>
              <a:rPr lang="en-US" sz="2400" b="1" dirty="0" err="1"/>
              <a:t>Ruharo</a:t>
            </a:r>
            <a:r>
              <a:rPr lang="en-US" sz="2400" b="1" dirty="0"/>
              <a:t> Mission Hospital, Mbarara</a:t>
            </a:r>
          </a:p>
        </p:txBody>
      </p:sp>
      <p:sp>
        <p:nvSpPr>
          <p:cNvPr id="2" name="TextBox 1">
            <a:extLst>
              <a:ext uri="{FF2B5EF4-FFF2-40B4-BE49-F238E27FC236}">
                <a16:creationId xmlns:a16="http://schemas.microsoft.com/office/drawing/2014/main" id="{90488569-4017-43DD-A10C-42F2EAE30A84}"/>
              </a:ext>
            </a:extLst>
          </p:cNvPr>
          <p:cNvSpPr txBox="1"/>
          <p:nvPr/>
        </p:nvSpPr>
        <p:spPr>
          <a:xfrm>
            <a:off x="7033846" y="4386920"/>
            <a:ext cx="4965895" cy="1569660"/>
          </a:xfrm>
          <a:prstGeom prst="rect">
            <a:avLst/>
          </a:prstGeom>
          <a:noFill/>
        </p:spPr>
        <p:txBody>
          <a:bodyPr wrap="square" rtlCol="0">
            <a:spAutoFit/>
          </a:bodyPr>
          <a:lstStyle/>
          <a:p>
            <a:pPr marL="285750" indent="-285750" algn="just">
              <a:buFont typeface="Arial" panose="020B0604020202020204" pitchFamily="34" charset="0"/>
              <a:buChar char="•"/>
            </a:pPr>
            <a:r>
              <a:rPr lang="en-US" sz="2400" dirty="0"/>
              <a:t>The sites where organized neurosurgery services can be offered in the country have increased from 1 to 5</a:t>
            </a:r>
          </a:p>
        </p:txBody>
      </p:sp>
    </p:spTree>
    <p:extLst>
      <p:ext uri="{BB962C8B-B14F-4D97-AF65-F5344CB8AC3E}">
        <p14:creationId xmlns:p14="http://schemas.microsoft.com/office/powerpoint/2010/main" val="4252889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A4896A-599C-4E90-A848-8A37D1D0D4F8}"/>
              </a:ext>
            </a:extLst>
          </p:cNvPr>
          <p:cNvSpPr>
            <a:spLocks noGrp="1"/>
          </p:cNvSpPr>
          <p:nvPr>
            <p:ph type="ctrTitle"/>
          </p:nvPr>
        </p:nvSpPr>
        <p:spPr>
          <a:xfrm>
            <a:off x="1524000" y="1041400"/>
            <a:ext cx="9144000" cy="2387600"/>
          </a:xfrm>
        </p:spPr>
        <p:txBody>
          <a:bodyPr>
            <a:normAutofit/>
          </a:bodyPr>
          <a:lstStyle/>
          <a:p>
            <a:r>
              <a:rPr lang="en-US" sz="4400" b="1" dirty="0">
                <a:latin typeface="Times New Roman" panose="02020603050405020304" pitchFamily="18" charset="0"/>
                <a:cs typeface="Times New Roman" panose="02020603050405020304" pitchFamily="18" charset="0"/>
              </a:rPr>
              <a:t>History Of Neurosurgery In Uganda</a:t>
            </a:r>
          </a:p>
        </p:txBody>
      </p:sp>
    </p:spTree>
    <p:extLst>
      <p:ext uri="{BB962C8B-B14F-4D97-AF65-F5344CB8AC3E}">
        <p14:creationId xmlns:p14="http://schemas.microsoft.com/office/powerpoint/2010/main" val="4223656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09E3B-6EB3-4371-9A2A-FC35D213C8FF}"/>
              </a:ext>
            </a:extLst>
          </p:cNvPr>
          <p:cNvSpPr>
            <a:spLocks noGrp="1"/>
          </p:cNvSpPr>
          <p:nvPr>
            <p:ph type="title"/>
          </p:nvPr>
        </p:nvSpPr>
        <p:spPr/>
        <p:txBody>
          <a:bodyPr>
            <a:normAutofit/>
          </a:bodyPr>
          <a:lstStyle/>
          <a:p>
            <a:r>
              <a:rPr lang="en-US" b="1" dirty="0"/>
              <a:t>The Volume</a:t>
            </a:r>
          </a:p>
        </p:txBody>
      </p:sp>
      <p:sp>
        <p:nvSpPr>
          <p:cNvPr id="3" name="Content Placeholder 2">
            <a:extLst>
              <a:ext uri="{FF2B5EF4-FFF2-40B4-BE49-F238E27FC236}">
                <a16:creationId xmlns:a16="http://schemas.microsoft.com/office/drawing/2014/main" id="{CB2608F4-94BF-4E75-A8A9-FD228BCA4A04}"/>
              </a:ext>
            </a:extLst>
          </p:cNvPr>
          <p:cNvSpPr>
            <a:spLocks noGrp="1"/>
          </p:cNvSpPr>
          <p:nvPr>
            <p:ph idx="1"/>
          </p:nvPr>
        </p:nvSpPr>
        <p:spPr/>
        <p:txBody>
          <a:bodyPr/>
          <a:lstStyle/>
          <a:p>
            <a:r>
              <a:rPr lang="en-US" dirty="0"/>
              <a:t>Cure Children’s hospital, </a:t>
            </a:r>
            <a:r>
              <a:rPr lang="en-US" dirty="0" err="1"/>
              <a:t>Mbale</a:t>
            </a:r>
            <a:r>
              <a:rPr lang="en-US" dirty="0"/>
              <a:t> performs about 1900 operations per year.</a:t>
            </a:r>
          </a:p>
          <a:p>
            <a:r>
              <a:rPr lang="en-US" dirty="0"/>
              <a:t>Records at Mbarara Regional Referral Hospital show an increasing demand for neurosurgery services.</a:t>
            </a:r>
          </a:p>
          <a:p>
            <a:r>
              <a:rPr lang="en-US" dirty="0"/>
              <a:t>In Mulago Hospital, the numbers are staggeringly high.</a:t>
            </a:r>
          </a:p>
          <a:p>
            <a:r>
              <a:rPr lang="en-US" dirty="0"/>
              <a:t>In the two public hospitals, the numbers are dominated by head injury admissions arising from road traffic crashes.</a:t>
            </a:r>
          </a:p>
          <a:p>
            <a:r>
              <a:rPr lang="en-US" dirty="0"/>
              <a:t>Dedicated theatre space at Mbarara Regional Referral Hospital and Mulago Hospital.</a:t>
            </a:r>
          </a:p>
          <a:p>
            <a:endParaRPr lang="en-US" dirty="0"/>
          </a:p>
        </p:txBody>
      </p:sp>
    </p:spTree>
    <p:extLst>
      <p:ext uri="{BB962C8B-B14F-4D97-AF65-F5344CB8AC3E}">
        <p14:creationId xmlns:p14="http://schemas.microsoft.com/office/powerpoint/2010/main" val="19111905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498CE58-AD19-4FD1-A9B5-F0CC43462BEA}"/>
              </a:ext>
            </a:extLst>
          </p:cNvPr>
          <p:cNvPicPr>
            <a:picLocks noGrp="1" noChangeAspect="1"/>
          </p:cNvPicPr>
          <p:nvPr>
            <p:ph idx="1"/>
          </p:nvPr>
        </p:nvPicPr>
        <p:blipFill>
          <a:blip r:embed="rId2"/>
          <a:stretch>
            <a:fillRect/>
          </a:stretch>
        </p:blipFill>
        <p:spPr>
          <a:xfrm>
            <a:off x="803189" y="556054"/>
            <a:ext cx="10379676" cy="5857103"/>
          </a:xfrm>
          <a:prstGeom prst="rect">
            <a:avLst/>
          </a:prstGeom>
        </p:spPr>
      </p:pic>
    </p:spTree>
    <p:extLst>
      <p:ext uri="{BB962C8B-B14F-4D97-AF65-F5344CB8AC3E}">
        <p14:creationId xmlns:p14="http://schemas.microsoft.com/office/powerpoint/2010/main" val="23157336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B391AD-2B89-45A4-AC20-8D1577D78D86}"/>
              </a:ext>
            </a:extLst>
          </p:cNvPr>
          <p:cNvPicPr>
            <a:picLocks noGrp="1" noChangeAspect="1"/>
          </p:cNvPicPr>
          <p:nvPr>
            <p:ph idx="1"/>
          </p:nvPr>
        </p:nvPicPr>
        <p:blipFill>
          <a:blip r:embed="rId2"/>
          <a:stretch>
            <a:fillRect/>
          </a:stretch>
        </p:blipFill>
        <p:spPr>
          <a:xfrm>
            <a:off x="926757" y="98854"/>
            <a:ext cx="10379675" cy="6462584"/>
          </a:xfrm>
          <a:prstGeom prst="rect">
            <a:avLst/>
          </a:prstGeom>
        </p:spPr>
      </p:pic>
    </p:spTree>
    <p:extLst>
      <p:ext uri="{BB962C8B-B14F-4D97-AF65-F5344CB8AC3E}">
        <p14:creationId xmlns:p14="http://schemas.microsoft.com/office/powerpoint/2010/main" val="15953028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DA773-778F-4CC6-AFA0-F3A500B6A022}"/>
              </a:ext>
            </a:extLst>
          </p:cNvPr>
          <p:cNvSpPr>
            <a:spLocks noGrp="1"/>
          </p:cNvSpPr>
          <p:nvPr>
            <p:ph type="title"/>
          </p:nvPr>
        </p:nvSpPr>
        <p:spPr/>
        <p:txBody>
          <a:bodyPr>
            <a:normAutofit/>
          </a:bodyPr>
          <a:lstStyle/>
          <a:p>
            <a:r>
              <a:rPr lang="en-US" b="1" dirty="0"/>
              <a:t>Some of the Neurosurgical Conditions We </a:t>
            </a:r>
            <a:r>
              <a:rPr lang="en-US" b="1" dirty="0" smtClean="0"/>
              <a:t>Treat</a:t>
            </a:r>
            <a:endParaRPr lang="en-US" dirty="0"/>
          </a:p>
        </p:txBody>
      </p:sp>
      <p:sp>
        <p:nvSpPr>
          <p:cNvPr id="3" name="Content Placeholder 2">
            <a:extLst>
              <a:ext uri="{FF2B5EF4-FFF2-40B4-BE49-F238E27FC236}">
                <a16:creationId xmlns:a16="http://schemas.microsoft.com/office/drawing/2014/main" id="{2D76C92F-1D5D-48C9-8136-39D84711797E}"/>
              </a:ext>
            </a:extLst>
          </p:cNvPr>
          <p:cNvSpPr>
            <a:spLocks noGrp="1"/>
          </p:cNvSpPr>
          <p:nvPr>
            <p:ph idx="1"/>
          </p:nvPr>
        </p:nvSpPr>
        <p:spPr/>
        <p:txBody>
          <a:bodyPr/>
          <a:lstStyle/>
          <a:p>
            <a:pPr lvl="0">
              <a:lnSpc>
                <a:spcPct val="200000"/>
              </a:lnSpc>
            </a:pPr>
            <a:r>
              <a:rPr lang="en-US" dirty="0"/>
              <a:t>Head and spine injuries (Trauma)</a:t>
            </a:r>
          </a:p>
          <a:p>
            <a:pPr lvl="0">
              <a:lnSpc>
                <a:spcPct val="200000"/>
              </a:lnSpc>
            </a:pPr>
            <a:r>
              <a:rPr lang="en-US" dirty="0"/>
              <a:t>Brain and spinal tumors</a:t>
            </a:r>
          </a:p>
          <a:p>
            <a:pPr lvl="0">
              <a:lnSpc>
                <a:spcPct val="200000"/>
              </a:lnSpc>
            </a:pPr>
            <a:r>
              <a:rPr lang="en-US" dirty="0"/>
              <a:t>Vascular malformations in the brain and spine (Aneurysms, </a:t>
            </a:r>
            <a:r>
              <a:rPr lang="en-US" dirty="0" err="1"/>
              <a:t>etc</a:t>
            </a:r>
            <a:r>
              <a:rPr lang="en-US" dirty="0"/>
              <a:t>)</a:t>
            </a:r>
          </a:p>
          <a:p>
            <a:pPr lvl="0">
              <a:lnSpc>
                <a:spcPct val="200000"/>
              </a:lnSpc>
            </a:pPr>
            <a:r>
              <a:rPr lang="en-US" dirty="0"/>
              <a:t>Complicated infections in the brain and spine (Abscesses)</a:t>
            </a:r>
          </a:p>
          <a:p>
            <a:endParaRPr lang="en-US" dirty="0"/>
          </a:p>
        </p:txBody>
      </p:sp>
    </p:spTree>
    <p:extLst>
      <p:ext uri="{BB962C8B-B14F-4D97-AF65-F5344CB8AC3E}">
        <p14:creationId xmlns:p14="http://schemas.microsoft.com/office/powerpoint/2010/main" val="18034787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14A2-01D8-4A67-A862-DFFC49197727}"/>
              </a:ext>
            </a:extLst>
          </p:cNvPr>
          <p:cNvSpPr>
            <a:spLocks noGrp="1"/>
          </p:cNvSpPr>
          <p:nvPr>
            <p:ph type="title"/>
          </p:nvPr>
        </p:nvSpPr>
        <p:spPr/>
        <p:txBody>
          <a:bodyPr/>
          <a:lstStyle/>
          <a:p>
            <a:r>
              <a:rPr lang="en-US" dirty="0"/>
              <a:t>Continuation</a:t>
            </a:r>
          </a:p>
        </p:txBody>
      </p:sp>
      <p:sp>
        <p:nvSpPr>
          <p:cNvPr id="3" name="Content Placeholder 2">
            <a:extLst>
              <a:ext uri="{FF2B5EF4-FFF2-40B4-BE49-F238E27FC236}">
                <a16:creationId xmlns:a16="http://schemas.microsoft.com/office/drawing/2014/main" id="{6F85C10A-CB64-4AD7-A898-3C9366D32ED3}"/>
              </a:ext>
            </a:extLst>
          </p:cNvPr>
          <p:cNvSpPr>
            <a:spLocks noGrp="1"/>
          </p:cNvSpPr>
          <p:nvPr>
            <p:ph idx="1"/>
          </p:nvPr>
        </p:nvSpPr>
        <p:spPr/>
        <p:txBody>
          <a:bodyPr/>
          <a:lstStyle/>
          <a:p>
            <a:pPr lvl="0">
              <a:lnSpc>
                <a:spcPct val="200000"/>
              </a:lnSpc>
            </a:pPr>
            <a:r>
              <a:rPr lang="en-US" dirty="0"/>
              <a:t>Peripheral nerve diseases requiring surgery.</a:t>
            </a:r>
          </a:p>
          <a:p>
            <a:pPr lvl="0">
              <a:lnSpc>
                <a:spcPct val="200000"/>
              </a:lnSpc>
            </a:pPr>
            <a:r>
              <a:rPr lang="en-US" dirty="0"/>
              <a:t>Epilepsy and movement disorders.</a:t>
            </a:r>
          </a:p>
          <a:p>
            <a:pPr lvl="0">
              <a:lnSpc>
                <a:spcPct val="200000"/>
              </a:lnSpc>
            </a:pPr>
            <a:r>
              <a:rPr lang="en-US" dirty="0"/>
              <a:t>Degenerative diseases of the Spine.</a:t>
            </a:r>
          </a:p>
          <a:p>
            <a:pPr lvl="0">
              <a:lnSpc>
                <a:spcPct val="200000"/>
              </a:lnSpc>
            </a:pPr>
            <a:r>
              <a:rPr lang="en-US" dirty="0"/>
              <a:t>C</a:t>
            </a:r>
            <a:r>
              <a:rPr lang="en-US" dirty="0" smtClean="0"/>
              <a:t>ongenital </a:t>
            </a:r>
            <a:r>
              <a:rPr lang="en-US" dirty="0"/>
              <a:t>problems and hydrocephalus etc.</a:t>
            </a:r>
          </a:p>
          <a:p>
            <a:endParaRPr lang="en-US" dirty="0"/>
          </a:p>
        </p:txBody>
      </p:sp>
      <p:pic>
        <p:nvPicPr>
          <p:cNvPr id="2050" name="Picture 2" descr="Success! Elias from Kenya raised $72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108" y="1737359"/>
            <a:ext cx="5786666" cy="4451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3273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A7D46-5307-4693-A2D9-7DA753C02DE1}"/>
              </a:ext>
            </a:extLst>
          </p:cNvPr>
          <p:cNvSpPr>
            <a:spLocks noGrp="1"/>
          </p:cNvSpPr>
          <p:nvPr>
            <p:ph type="title"/>
          </p:nvPr>
        </p:nvSpPr>
        <p:spPr/>
        <p:txBody>
          <a:bodyPr/>
          <a:lstStyle/>
          <a:p>
            <a:pPr algn="ctr"/>
            <a:r>
              <a:rPr lang="en-US" b="1" dirty="0"/>
              <a:t>Other core stake holders in service delivery present</a:t>
            </a:r>
          </a:p>
        </p:txBody>
      </p:sp>
      <p:sp>
        <p:nvSpPr>
          <p:cNvPr id="3" name="Content Placeholder 2">
            <a:extLst>
              <a:ext uri="{FF2B5EF4-FFF2-40B4-BE49-F238E27FC236}">
                <a16:creationId xmlns:a16="http://schemas.microsoft.com/office/drawing/2014/main" id="{3266EA9B-2C92-4473-9F79-FC4DAAE48293}"/>
              </a:ext>
            </a:extLst>
          </p:cNvPr>
          <p:cNvSpPr>
            <a:spLocks noGrp="1"/>
          </p:cNvSpPr>
          <p:nvPr>
            <p:ph idx="1"/>
          </p:nvPr>
        </p:nvSpPr>
        <p:spPr/>
        <p:txBody>
          <a:bodyPr>
            <a:normAutofit fontScale="92500" lnSpcReduction="10000"/>
          </a:bodyPr>
          <a:lstStyle/>
          <a:p>
            <a:pPr>
              <a:buFont typeface="Wingdings" panose="05000000000000000000" pitchFamily="2" charset="2"/>
              <a:buChar char="Ø"/>
            </a:pPr>
            <a:r>
              <a:rPr lang="en-US" dirty="0"/>
              <a:t>Radiology</a:t>
            </a:r>
          </a:p>
          <a:p>
            <a:pPr>
              <a:buFont typeface="Wingdings" panose="05000000000000000000" pitchFamily="2" charset="2"/>
              <a:buChar char="Ø"/>
            </a:pPr>
            <a:r>
              <a:rPr lang="en-US" dirty="0"/>
              <a:t>Anesthesia and ICU</a:t>
            </a:r>
          </a:p>
          <a:p>
            <a:pPr>
              <a:buFont typeface="Wingdings" panose="05000000000000000000" pitchFamily="2" charset="2"/>
              <a:buChar char="Ø"/>
            </a:pPr>
            <a:r>
              <a:rPr lang="en-US" dirty="0"/>
              <a:t>Histopathology</a:t>
            </a:r>
          </a:p>
          <a:p>
            <a:pPr>
              <a:buFont typeface="Wingdings" panose="05000000000000000000" pitchFamily="2" charset="2"/>
              <a:buChar char="Ø"/>
            </a:pPr>
            <a:r>
              <a:rPr lang="en-US" dirty="0"/>
              <a:t>Physiotherapy</a:t>
            </a:r>
          </a:p>
          <a:p>
            <a:pPr>
              <a:buFont typeface="Wingdings" panose="05000000000000000000" pitchFamily="2" charset="2"/>
              <a:buChar char="Ø"/>
            </a:pPr>
            <a:r>
              <a:rPr lang="en-US" dirty="0"/>
              <a:t>Nursing</a:t>
            </a:r>
          </a:p>
          <a:p>
            <a:pPr>
              <a:buFont typeface="Wingdings" panose="05000000000000000000" pitchFamily="2" charset="2"/>
              <a:buChar char="Ø"/>
            </a:pPr>
            <a:r>
              <a:rPr lang="en-US" dirty="0"/>
              <a:t>Emergency medicine</a:t>
            </a:r>
          </a:p>
          <a:p>
            <a:pPr>
              <a:buFont typeface="Wingdings" panose="05000000000000000000" pitchFamily="2" charset="2"/>
              <a:buChar char="Ø"/>
            </a:pPr>
            <a:r>
              <a:rPr lang="en-US" dirty="0"/>
              <a:t>Neurology</a:t>
            </a:r>
          </a:p>
          <a:p>
            <a:pPr>
              <a:buFont typeface="Wingdings" panose="05000000000000000000" pitchFamily="2" charset="2"/>
              <a:buChar char="Ø"/>
            </a:pPr>
            <a:r>
              <a:rPr lang="en-US" dirty="0"/>
              <a:t>Oncology</a:t>
            </a:r>
          </a:p>
          <a:p>
            <a:pPr marL="0" indent="0">
              <a:buNone/>
            </a:pPr>
            <a:r>
              <a:rPr lang="en-US" dirty="0"/>
              <a:t>There are organized services and training in each of the above at the moment but no specialist neurologists.</a:t>
            </a:r>
          </a:p>
        </p:txBody>
      </p:sp>
    </p:spTree>
    <p:extLst>
      <p:ext uri="{BB962C8B-B14F-4D97-AF65-F5344CB8AC3E}">
        <p14:creationId xmlns:p14="http://schemas.microsoft.com/office/powerpoint/2010/main" val="12297418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32BC8-ED35-4721-91BE-17DCB77254C9}"/>
              </a:ext>
            </a:extLst>
          </p:cNvPr>
          <p:cNvSpPr>
            <a:spLocks noGrp="1"/>
          </p:cNvSpPr>
          <p:nvPr>
            <p:ph type="title"/>
          </p:nvPr>
        </p:nvSpPr>
        <p:spPr>
          <a:xfrm>
            <a:off x="313509" y="342900"/>
            <a:ext cx="10058400" cy="1140415"/>
          </a:xfrm>
        </p:spPr>
        <p:txBody>
          <a:bodyPr>
            <a:normAutofit/>
          </a:bodyPr>
          <a:lstStyle/>
          <a:p>
            <a:r>
              <a:rPr lang="en-US" sz="3600" b="1" dirty="0" smtClean="0"/>
              <a:t>C-ARM</a:t>
            </a:r>
            <a:endParaRPr lang="en-US" sz="3600" b="1" dirty="0"/>
          </a:p>
        </p:txBody>
      </p:sp>
      <p:pic>
        <p:nvPicPr>
          <p:cNvPr id="5" name="Content Placeholder 4"/>
          <p:cNvPicPr>
            <a:picLocks noGrp="1" noChangeAspect="1"/>
          </p:cNvPicPr>
          <p:nvPr>
            <p:ph idx="1"/>
          </p:nvPr>
        </p:nvPicPr>
        <p:blipFill>
          <a:blip r:embed="rId2"/>
          <a:stretch>
            <a:fillRect/>
          </a:stretch>
        </p:blipFill>
        <p:spPr>
          <a:xfrm>
            <a:off x="2125980" y="1753591"/>
            <a:ext cx="7590568" cy="4581896"/>
          </a:xfrm>
          <a:prstGeom prst="rect">
            <a:avLst/>
          </a:prstGeom>
        </p:spPr>
      </p:pic>
    </p:spTree>
    <p:extLst>
      <p:ext uri="{BB962C8B-B14F-4D97-AF65-F5344CB8AC3E}">
        <p14:creationId xmlns:p14="http://schemas.microsoft.com/office/powerpoint/2010/main" val="8338050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l="39430" t="14029" r="46611" b="64974"/>
          <a:stretch/>
        </p:blipFill>
        <p:spPr>
          <a:xfrm rot="5400000">
            <a:off x="329130" y="1258309"/>
            <a:ext cx="4836001" cy="4775805"/>
          </a:xfrm>
          <a:prstGeom prst="rect">
            <a:avLst/>
          </a:prstGeom>
        </p:spPr>
      </p:pic>
      <p:pic>
        <p:nvPicPr>
          <p:cNvPr id="6" name="Content Placeholder 4"/>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l="11402" t="14533" r="74659" b="64480"/>
          <a:stretch/>
        </p:blipFill>
        <p:spPr>
          <a:xfrm rot="5400000">
            <a:off x="6319090" y="869049"/>
            <a:ext cx="4836002" cy="5554327"/>
          </a:xfrm>
        </p:spPr>
      </p:pic>
      <p:sp>
        <p:nvSpPr>
          <p:cNvPr id="7" name="TextBox 6">
            <a:extLst>
              <a:ext uri="{FF2B5EF4-FFF2-40B4-BE49-F238E27FC236}">
                <a16:creationId xmlns:a16="http://schemas.microsoft.com/office/drawing/2014/main" id="{31EF62EC-BA2B-431F-89FE-63D56966FB6C}"/>
              </a:ext>
            </a:extLst>
          </p:cNvPr>
          <p:cNvSpPr txBox="1"/>
          <p:nvPr/>
        </p:nvSpPr>
        <p:spPr>
          <a:xfrm>
            <a:off x="359228" y="263172"/>
            <a:ext cx="10446325" cy="646331"/>
          </a:xfrm>
          <a:prstGeom prst="rect">
            <a:avLst/>
          </a:prstGeom>
          <a:noFill/>
        </p:spPr>
        <p:txBody>
          <a:bodyPr wrap="square" rtlCol="0">
            <a:spAutoFit/>
          </a:bodyPr>
          <a:lstStyle/>
          <a:p>
            <a:r>
              <a:rPr lang="en-US" sz="3600" b="1" dirty="0">
                <a:latin typeface="+mj-lt"/>
              </a:rPr>
              <a:t>Skull Base surgery </a:t>
            </a:r>
          </a:p>
        </p:txBody>
      </p:sp>
    </p:spTree>
    <p:extLst>
      <p:ext uri="{BB962C8B-B14F-4D97-AF65-F5344CB8AC3E}">
        <p14:creationId xmlns:p14="http://schemas.microsoft.com/office/powerpoint/2010/main" val="26388391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B272B35-D756-4234-B68B-9569C4E597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08915" y="1268716"/>
            <a:ext cx="5568043" cy="4832228"/>
          </a:xfrm>
        </p:spPr>
      </p:pic>
      <p:pic>
        <p:nvPicPr>
          <p:cNvPr id="11" name="Picture 10">
            <a:extLst>
              <a:ext uri="{FF2B5EF4-FFF2-40B4-BE49-F238E27FC236}">
                <a16:creationId xmlns:a16="http://schemas.microsoft.com/office/drawing/2014/main" id="{BCA4E40C-9C14-462F-9DF8-B7EC017C7FFD}"/>
              </a:ext>
            </a:extLst>
          </p:cNvPr>
          <p:cNvPicPr>
            <a:picLocks noChangeAspect="1"/>
          </p:cNvPicPr>
          <p:nvPr/>
        </p:nvPicPr>
        <p:blipFill rotWithShape="1">
          <a:blip r:embed="rId3">
            <a:extLst>
              <a:ext uri="{28A0092B-C50C-407E-A947-70E740481C1C}">
                <a14:useLocalDpi xmlns:a14="http://schemas.microsoft.com/office/drawing/2010/main" val="0"/>
              </a:ext>
            </a:extLst>
          </a:blip>
          <a:srcRect t="9857" r="17303"/>
          <a:stretch/>
        </p:blipFill>
        <p:spPr>
          <a:xfrm>
            <a:off x="146957" y="1268716"/>
            <a:ext cx="5417130" cy="4832228"/>
          </a:xfrm>
          <a:prstGeom prst="rect">
            <a:avLst/>
          </a:prstGeom>
        </p:spPr>
      </p:pic>
      <p:sp>
        <p:nvSpPr>
          <p:cNvPr id="12" name="TextBox 11">
            <a:extLst>
              <a:ext uri="{FF2B5EF4-FFF2-40B4-BE49-F238E27FC236}">
                <a16:creationId xmlns:a16="http://schemas.microsoft.com/office/drawing/2014/main" id="{31EF62EC-BA2B-431F-89FE-63D56966FB6C}"/>
              </a:ext>
            </a:extLst>
          </p:cNvPr>
          <p:cNvSpPr txBox="1"/>
          <p:nvPr/>
        </p:nvSpPr>
        <p:spPr>
          <a:xfrm>
            <a:off x="976747" y="360218"/>
            <a:ext cx="10446325" cy="646331"/>
          </a:xfrm>
          <a:prstGeom prst="rect">
            <a:avLst/>
          </a:prstGeom>
          <a:noFill/>
        </p:spPr>
        <p:txBody>
          <a:bodyPr wrap="square" rtlCol="0">
            <a:spAutoFit/>
          </a:bodyPr>
          <a:lstStyle/>
          <a:p>
            <a:r>
              <a:rPr lang="en-US" sz="3600" b="1" dirty="0">
                <a:latin typeface="+mj-lt"/>
              </a:rPr>
              <a:t>Skull Base surgery </a:t>
            </a:r>
          </a:p>
        </p:txBody>
      </p:sp>
    </p:spTree>
    <p:extLst>
      <p:ext uri="{BB962C8B-B14F-4D97-AF65-F5344CB8AC3E}">
        <p14:creationId xmlns:p14="http://schemas.microsoft.com/office/powerpoint/2010/main" val="10981770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0B5AE2-C5CC-499C-8F2D-249888BE22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11" name="Rectangle 10">
            <a:extLst>
              <a:ext uri="{FF2B5EF4-FFF2-40B4-BE49-F238E27FC236}">
                <a16:creationId xmlns:a16="http://schemas.microsoft.com/office/drawing/2014/main" id="{BA7A3698-B350-40E5-8475-9BCC41A089F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13" name="Straight Connector 12">
            <a:extLst>
              <a:ext uri="{FF2B5EF4-FFF2-40B4-BE49-F238E27FC236}">
                <a16:creationId xmlns:a16="http://schemas.microsoft.com/office/drawing/2014/main" id="{0AC655C7-EC94-4BE6-84C8-2F9EFBBB278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311973C2-EB8B-452A-A698-4A252FD3AE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10162E77-11AD-44A7-84EC-40C59EEFBD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6B4609-63BB-4B5A-B6B7-9D37B6971170}"/>
              </a:ext>
            </a:extLst>
          </p:cNvPr>
          <p:cNvSpPr>
            <a:spLocks noGrp="1"/>
          </p:cNvSpPr>
          <p:nvPr>
            <p:ph type="title"/>
          </p:nvPr>
        </p:nvSpPr>
        <p:spPr>
          <a:xfrm>
            <a:off x="5090161" y="221090"/>
            <a:ext cx="6368142" cy="1450757"/>
          </a:xfrm>
        </p:spPr>
        <p:txBody>
          <a:bodyPr vert="horz" lIns="91440" tIns="45720" rIns="91440" bIns="45720" rtlCol="0" anchor="b">
            <a:normAutofit/>
          </a:bodyPr>
          <a:lstStyle/>
          <a:p>
            <a:r>
              <a:rPr lang="en-US" sz="3600" b="1" kern="1200" spc="-50" baseline="0" dirty="0">
                <a:solidFill>
                  <a:schemeClr val="tx1">
                    <a:lumMod val="75000"/>
                    <a:lumOff val="25000"/>
                  </a:schemeClr>
                </a:solidFill>
                <a:latin typeface="+mj-lt"/>
                <a:ea typeface="+mj-ea"/>
                <a:cs typeface="+mj-cs"/>
              </a:rPr>
              <a:t>Diagnostic Services</a:t>
            </a:r>
          </a:p>
        </p:txBody>
      </p:sp>
      <p:pic>
        <p:nvPicPr>
          <p:cNvPr id="5" name="Picture 4">
            <a:extLst>
              <a:ext uri="{FF2B5EF4-FFF2-40B4-BE49-F238E27FC236}">
                <a16:creationId xmlns:a16="http://schemas.microsoft.com/office/drawing/2014/main" id="{5E323504-7B15-7077-0529-7FBACCD41714}"/>
              </a:ext>
            </a:extLst>
          </p:cNvPr>
          <p:cNvPicPr>
            <a:picLocks noChangeAspect="1"/>
          </p:cNvPicPr>
          <p:nvPr/>
        </p:nvPicPr>
        <p:blipFill rotWithShape="1">
          <a:blip r:embed="rId2"/>
          <a:srcRect l="29110" r="25669" b="1"/>
          <a:stretch/>
        </p:blipFill>
        <p:spPr>
          <a:xfrm>
            <a:off x="20" y="-12128"/>
            <a:ext cx="4654276" cy="6870127"/>
          </a:xfrm>
          <a:prstGeom prst="rect">
            <a:avLst/>
          </a:prstGeom>
        </p:spPr>
      </p:pic>
      <p:cxnSp>
        <p:nvCxnSpPr>
          <p:cNvPr id="19" name="Straight Connector 18">
            <a:extLst>
              <a:ext uri="{FF2B5EF4-FFF2-40B4-BE49-F238E27FC236}">
                <a16:creationId xmlns:a16="http://schemas.microsoft.com/office/drawing/2014/main" id="{5AB158E9-1B40-4CD6-95F0-95CA11DF7B7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5ADBFD9-5209-4A69-BAB9-010E918274F6}"/>
              </a:ext>
            </a:extLst>
          </p:cNvPr>
          <p:cNvSpPr>
            <a:spLocks noGrp="1"/>
          </p:cNvSpPr>
          <p:nvPr>
            <p:ph idx="1"/>
          </p:nvPr>
        </p:nvSpPr>
        <p:spPr>
          <a:xfrm>
            <a:off x="4881488" y="2198913"/>
            <a:ext cx="6991643" cy="4069405"/>
          </a:xfrm>
        </p:spPr>
        <p:txBody>
          <a:bodyPr vert="horz" lIns="0" tIns="45720" rIns="0" bIns="45720" rtlCol="0">
            <a:normAutofit/>
          </a:bodyPr>
          <a:lstStyle/>
          <a:p>
            <a:pPr>
              <a:buFont typeface="Wingdings" panose="05000000000000000000" pitchFamily="2" charset="2"/>
              <a:buChar char="§"/>
            </a:pPr>
            <a:r>
              <a:rPr lang="en-US" sz="2400" dirty="0"/>
              <a:t>   Diagnostic services have markedly improved. </a:t>
            </a:r>
          </a:p>
          <a:p>
            <a:pPr>
              <a:buFont typeface="Wingdings" panose="05000000000000000000" pitchFamily="2" charset="2"/>
              <a:buChar char="§"/>
            </a:pPr>
            <a:r>
              <a:rPr lang="en-US" sz="2400" dirty="0"/>
              <a:t>   The first CT-Scanner in Kampala,1994, at Mbarara RRH in 2014 and at all regional referral hospitals in 2023.</a:t>
            </a:r>
          </a:p>
          <a:p>
            <a:pPr>
              <a:buFont typeface="Wingdings" panose="05000000000000000000" pitchFamily="2" charset="2"/>
              <a:buChar char="§"/>
            </a:pPr>
            <a:r>
              <a:rPr lang="en-US" sz="2400" dirty="0"/>
              <a:t>   We now have a MRI scan at MRRH</a:t>
            </a:r>
          </a:p>
          <a:p>
            <a:pPr>
              <a:buFont typeface="Wingdings" panose="05000000000000000000" pitchFamily="2" charset="2"/>
              <a:buChar char="§"/>
            </a:pPr>
            <a:r>
              <a:rPr lang="en-US" sz="2400" dirty="0"/>
              <a:t>   We have histopathology services and other efficient laboratory services in the two public centers.</a:t>
            </a:r>
          </a:p>
        </p:txBody>
      </p:sp>
    </p:spTree>
    <p:extLst>
      <p:ext uri="{BB962C8B-B14F-4D97-AF65-F5344CB8AC3E}">
        <p14:creationId xmlns:p14="http://schemas.microsoft.com/office/powerpoint/2010/main" val="30047875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F044EF-2D8C-48EC-BEAD-E1E9A58FFC2C}"/>
              </a:ext>
            </a:extLst>
          </p:cNvPr>
          <p:cNvSpPr>
            <a:spLocks noGrp="1"/>
          </p:cNvSpPr>
          <p:nvPr>
            <p:ph idx="1"/>
          </p:nvPr>
        </p:nvSpPr>
        <p:spPr>
          <a:xfrm>
            <a:off x="838200" y="1845734"/>
            <a:ext cx="10952018" cy="4444230"/>
          </a:xfrm>
        </p:spPr>
        <p:txBody>
          <a:bodyPr>
            <a:normAutofit/>
          </a:bodyPr>
          <a:lstStyle/>
          <a:p>
            <a:pPr>
              <a:lnSpc>
                <a:spcPct val="100000"/>
              </a:lnSpc>
              <a:buFont typeface="Wingdings" panose="05000000000000000000" pitchFamily="2" charset="2"/>
              <a:buChar char="§"/>
            </a:pPr>
            <a:r>
              <a:rPr lang="en-US" sz="2600" dirty="0"/>
              <a:t>   The Lancet Commission on Global Surgery estimates that there are 143 million pending surgical operations globally in low- and middle-income countries (LMIC)</a:t>
            </a:r>
          </a:p>
          <a:p>
            <a:pPr>
              <a:lnSpc>
                <a:spcPct val="100000"/>
              </a:lnSpc>
              <a:buFont typeface="Wingdings" panose="05000000000000000000" pitchFamily="2" charset="2"/>
              <a:buChar char="§"/>
            </a:pPr>
            <a:r>
              <a:rPr lang="en-US" sz="2600" dirty="0"/>
              <a:t>   90% of surgical needs occur in the LMICs but only 3% of surgery occurs in these countries.</a:t>
            </a:r>
          </a:p>
          <a:p>
            <a:pPr>
              <a:lnSpc>
                <a:spcPct val="100000"/>
              </a:lnSpc>
              <a:buFont typeface="Wingdings" panose="05000000000000000000" pitchFamily="2" charset="2"/>
              <a:buChar char="§"/>
            </a:pPr>
            <a:r>
              <a:rPr lang="en-US" sz="2600" dirty="0"/>
              <a:t>   Within neurosurgery alone, it is estimated that there are over 5-12 million pending operations in LMICs that are not able to be performed due to neurosurgery capacity and availability.</a:t>
            </a:r>
          </a:p>
          <a:p>
            <a:pPr>
              <a:lnSpc>
                <a:spcPct val="100000"/>
              </a:lnSpc>
              <a:buFont typeface="Wingdings" panose="05000000000000000000" pitchFamily="2" charset="2"/>
              <a:buChar char="§"/>
            </a:pPr>
            <a:r>
              <a:rPr lang="en-US" sz="2600" dirty="0"/>
              <a:t>   The insufficiency in qualified neurosurgeons constitutes a crucial problem in Uganda</a:t>
            </a:r>
          </a:p>
          <a:p>
            <a:pPr>
              <a:lnSpc>
                <a:spcPct val="100000"/>
              </a:lnSpc>
            </a:pPr>
            <a:endParaRPr lang="en-US" sz="2600" dirty="0"/>
          </a:p>
        </p:txBody>
      </p:sp>
      <p:sp>
        <p:nvSpPr>
          <p:cNvPr id="4" name="TextBox 3">
            <a:extLst>
              <a:ext uri="{FF2B5EF4-FFF2-40B4-BE49-F238E27FC236}">
                <a16:creationId xmlns:a16="http://schemas.microsoft.com/office/drawing/2014/main" id="{D6C04A7E-F6CA-43E6-9C10-2266F8755175}"/>
              </a:ext>
            </a:extLst>
          </p:cNvPr>
          <p:cNvSpPr txBox="1"/>
          <p:nvPr/>
        </p:nvSpPr>
        <p:spPr>
          <a:xfrm>
            <a:off x="838200" y="681037"/>
            <a:ext cx="4065372" cy="769441"/>
          </a:xfrm>
          <a:prstGeom prst="rect">
            <a:avLst/>
          </a:prstGeom>
          <a:noFill/>
        </p:spPr>
        <p:txBody>
          <a:bodyPr wrap="square" rtlCol="0">
            <a:spAutoFit/>
          </a:bodyPr>
          <a:lstStyle/>
          <a:p>
            <a:r>
              <a:rPr lang="en-US" sz="4400" b="1" dirty="0">
                <a:latin typeface="+mj-lt"/>
              </a:rPr>
              <a:t>Background</a:t>
            </a:r>
          </a:p>
        </p:txBody>
      </p:sp>
    </p:spTree>
    <p:extLst>
      <p:ext uri="{BB962C8B-B14F-4D97-AF65-F5344CB8AC3E}">
        <p14:creationId xmlns:p14="http://schemas.microsoft.com/office/powerpoint/2010/main" val="41433240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BA2C54C-3FFB-4A54-B6C0-0CB4A6CEE7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170" y="1211621"/>
            <a:ext cx="3459728" cy="4434757"/>
          </a:xfrm>
        </p:spPr>
      </p:pic>
      <p:pic>
        <p:nvPicPr>
          <p:cNvPr id="9" name="Picture 8">
            <a:extLst>
              <a:ext uri="{FF2B5EF4-FFF2-40B4-BE49-F238E27FC236}">
                <a16:creationId xmlns:a16="http://schemas.microsoft.com/office/drawing/2014/main" id="{3D5C38B1-8FE4-416D-84DE-4D9ECFBB9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322" y="1211620"/>
            <a:ext cx="3730345" cy="4434757"/>
          </a:xfrm>
          <a:prstGeom prst="rect">
            <a:avLst/>
          </a:prstGeom>
        </p:spPr>
      </p:pic>
      <p:pic>
        <p:nvPicPr>
          <p:cNvPr id="11" name="Picture 10">
            <a:extLst>
              <a:ext uri="{FF2B5EF4-FFF2-40B4-BE49-F238E27FC236}">
                <a16:creationId xmlns:a16="http://schemas.microsoft.com/office/drawing/2014/main" id="{65DEBCA6-7472-4865-B0E0-A217B25B5D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9091" y="1211620"/>
            <a:ext cx="3364319" cy="4434757"/>
          </a:xfrm>
          <a:prstGeom prst="rect">
            <a:avLst/>
          </a:prstGeom>
        </p:spPr>
      </p:pic>
      <p:sp>
        <p:nvSpPr>
          <p:cNvPr id="13" name="TextBox 12">
            <a:extLst>
              <a:ext uri="{FF2B5EF4-FFF2-40B4-BE49-F238E27FC236}">
                <a16:creationId xmlns:a16="http://schemas.microsoft.com/office/drawing/2014/main" id="{C3C8D1C9-BC55-46D7-93A2-613536391AEE}"/>
              </a:ext>
            </a:extLst>
          </p:cNvPr>
          <p:cNvSpPr txBox="1"/>
          <p:nvPr/>
        </p:nvSpPr>
        <p:spPr>
          <a:xfrm>
            <a:off x="2687783" y="423515"/>
            <a:ext cx="6386943" cy="646331"/>
          </a:xfrm>
          <a:prstGeom prst="rect">
            <a:avLst/>
          </a:prstGeom>
          <a:noFill/>
        </p:spPr>
        <p:txBody>
          <a:bodyPr wrap="square" rtlCol="0">
            <a:spAutoFit/>
          </a:bodyPr>
          <a:lstStyle/>
          <a:p>
            <a:r>
              <a:rPr lang="en-US" sz="3600" b="1" dirty="0">
                <a:latin typeface="+mj-lt"/>
              </a:rPr>
              <a:t>Non-diagnostic Equipment</a:t>
            </a:r>
            <a:endParaRPr lang="en-US" sz="3600" dirty="0">
              <a:latin typeface="+mj-lt"/>
            </a:endParaRPr>
          </a:p>
        </p:txBody>
      </p:sp>
    </p:spTree>
    <p:extLst>
      <p:ext uri="{BB962C8B-B14F-4D97-AF65-F5344CB8AC3E}">
        <p14:creationId xmlns:p14="http://schemas.microsoft.com/office/powerpoint/2010/main" val="16744465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786F0E-2497-44EF-BBB8-FF52BBF2A277}"/>
              </a:ext>
            </a:extLst>
          </p:cNvPr>
          <p:cNvSpPr txBox="1"/>
          <p:nvPr/>
        </p:nvSpPr>
        <p:spPr>
          <a:xfrm>
            <a:off x="1967347" y="589801"/>
            <a:ext cx="8015416" cy="646331"/>
          </a:xfrm>
          <a:prstGeom prst="rect">
            <a:avLst/>
          </a:prstGeom>
          <a:noFill/>
        </p:spPr>
        <p:txBody>
          <a:bodyPr wrap="square" rtlCol="0">
            <a:spAutoFit/>
          </a:bodyPr>
          <a:lstStyle/>
          <a:p>
            <a:pPr algn="ctr"/>
            <a:r>
              <a:rPr lang="en-US" sz="3600" b="1" dirty="0">
                <a:latin typeface="+mj-lt"/>
                <a:cs typeface="Times New Roman" panose="02020603050405020304" pitchFamily="18" charset="0"/>
              </a:rPr>
              <a:t>Neurosurgery Training in Uganda</a:t>
            </a:r>
            <a:endParaRPr lang="en-US" sz="3600" dirty="0">
              <a:latin typeface="+mj-lt"/>
              <a:cs typeface="Times New Roman" panose="02020603050405020304" pitchFamily="18" charset="0"/>
            </a:endParaRPr>
          </a:p>
        </p:txBody>
      </p:sp>
      <p:pic>
        <p:nvPicPr>
          <p:cNvPr id="5" name="Content Placeholder 4">
            <a:extLst>
              <a:ext uri="{FF2B5EF4-FFF2-40B4-BE49-F238E27FC236}">
                <a16:creationId xmlns:a16="http://schemas.microsoft.com/office/drawing/2014/main" id="{06DD3241-9230-4CA5-BF6F-A462B4488467}"/>
              </a:ext>
            </a:extLst>
          </p:cNvPr>
          <p:cNvPicPr>
            <a:picLocks noGrp="1"/>
          </p:cNvPicPr>
          <p:nvPr>
            <p:ph idx="1"/>
          </p:nvPr>
        </p:nvPicPr>
        <p:blipFill>
          <a:blip r:embed="rId2"/>
          <a:stretch>
            <a:fillRect/>
          </a:stretch>
        </p:blipFill>
        <p:spPr>
          <a:xfrm>
            <a:off x="3074773" y="1993217"/>
            <a:ext cx="6042453" cy="3505541"/>
          </a:xfrm>
          <a:prstGeom prst="rect">
            <a:avLst/>
          </a:prstGeom>
          <a:effectLst>
            <a:glow rad="381000">
              <a:schemeClr val="tx1">
                <a:alpha val="52000"/>
              </a:schemeClr>
            </a:glow>
          </a:effectLst>
        </p:spPr>
      </p:pic>
      <p:sp>
        <p:nvSpPr>
          <p:cNvPr id="6" name="TextBox 5">
            <a:extLst>
              <a:ext uri="{FF2B5EF4-FFF2-40B4-BE49-F238E27FC236}">
                <a16:creationId xmlns:a16="http://schemas.microsoft.com/office/drawing/2014/main" id="{4D39F2F1-7C8B-4E1E-94DE-364E727B4D18}"/>
              </a:ext>
            </a:extLst>
          </p:cNvPr>
          <p:cNvSpPr txBox="1"/>
          <p:nvPr/>
        </p:nvSpPr>
        <p:spPr>
          <a:xfrm>
            <a:off x="1868306" y="1283579"/>
            <a:ext cx="811445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Original Faculty for the Uganda Neurosurgery Training Program</a:t>
            </a:r>
          </a:p>
        </p:txBody>
      </p:sp>
      <p:sp>
        <p:nvSpPr>
          <p:cNvPr id="7" name="TextBox 6">
            <a:extLst>
              <a:ext uri="{FF2B5EF4-FFF2-40B4-BE49-F238E27FC236}">
                <a16:creationId xmlns:a16="http://schemas.microsoft.com/office/drawing/2014/main" id="{64EC8B29-2A06-4B44-B086-C6F19F7B0CEE}"/>
              </a:ext>
            </a:extLst>
          </p:cNvPr>
          <p:cNvSpPr txBox="1"/>
          <p:nvPr/>
        </p:nvSpPr>
        <p:spPr>
          <a:xfrm>
            <a:off x="309489" y="5681642"/>
            <a:ext cx="11648049" cy="646331"/>
          </a:xfrm>
          <a:prstGeom prst="rect">
            <a:avLst/>
          </a:prstGeom>
          <a:noFill/>
        </p:spPr>
        <p:txBody>
          <a:bodyPr wrap="square" rtlCol="0">
            <a:spAutoFit/>
          </a:bodyPr>
          <a:lstStyle/>
          <a:p>
            <a:pPr algn="ctr"/>
            <a:r>
              <a:rPr lang="en-US" i="1" dirty="0">
                <a:latin typeface="Times New Roman" panose="02020603050405020304" pitchFamily="18" charset="0"/>
                <a:ea typeface="Calibri" panose="020F0502020204030204" pitchFamily="34" charset="0"/>
              </a:rPr>
              <a:t>From left to right: John Mukasa, MD (RIP); Michael </a:t>
            </a:r>
            <a:r>
              <a:rPr lang="en-US" i="1" dirty="0" err="1">
                <a:latin typeface="Times New Roman" panose="02020603050405020304" pitchFamily="18" charset="0"/>
                <a:ea typeface="Calibri" panose="020F0502020204030204" pitchFamily="34" charset="0"/>
              </a:rPr>
              <a:t>Muhumuza</a:t>
            </a:r>
            <a:r>
              <a:rPr lang="en-US" i="1" dirty="0">
                <a:latin typeface="Times New Roman" panose="02020603050405020304" pitchFamily="18" charset="0"/>
                <a:ea typeface="Calibri" panose="020F0502020204030204" pitchFamily="34" charset="0"/>
              </a:rPr>
              <a:t>, MD (co-director); Michael Haglund, MD, PhD (co-director); Hussein </a:t>
            </a:r>
            <a:r>
              <a:rPr lang="en-US" i="1" dirty="0" err="1">
                <a:latin typeface="Times New Roman" panose="02020603050405020304" pitchFamily="18" charset="0"/>
                <a:ea typeface="Calibri" panose="020F0502020204030204" pitchFamily="34" charset="0"/>
              </a:rPr>
              <a:t>Ssenyonjo</a:t>
            </a:r>
            <a:r>
              <a:rPr lang="en-US" i="1" dirty="0">
                <a:latin typeface="Times New Roman" panose="02020603050405020304" pitchFamily="18" charset="0"/>
                <a:ea typeface="Calibri" panose="020F0502020204030204" pitchFamily="34" charset="0"/>
              </a:rPr>
              <a:t>, MD; Joel </a:t>
            </a:r>
            <a:r>
              <a:rPr lang="en-US" i="1" dirty="0" err="1">
                <a:latin typeface="Times New Roman" panose="02020603050405020304" pitchFamily="18" charset="0"/>
                <a:ea typeface="Calibri" panose="020F0502020204030204" pitchFamily="34" charset="0"/>
              </a:rPr>
              <a:t>Kiryabwire</a:t>
            </a:r>
            <a:r>
              <a:rPr lang="en-US" i="1" dirty="0">
                <a:latin typeface="Times New Roman" panose="02020603050405020304" pitchFamily="18" charset="0"/>
                <a:ea typeface="Calibri" panose="020F0502020204030204" pitchFamily="34" charset="0"/>
              </a:rPr>
              <a:t>, MD</a:t>
            </a:r>
            <a:endParaRPr lang="en-US" dirty="0"/>
          </a:p>
        </p:txBody>
      </p:sp>
    </p:spTree>
    <p:extLst>
      <p:ext uri="{BB962C8B-B14F-4D97-AF65-F5344CB8AC3E}">
        <p14:creationId xmlns:p14="http://schemas.microsoft.com/office/powerpoint/2010/main" val="18812245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7409F5-CF67-4B10-A987-7015C9AC9848}"/>
              </a:ext>
            </a:extLst>
          </p:cNvPr>
          <p:cNvSpPr txBox="1"/>
          <p:nvPr/>
        </p:nvSpPr>
        <p:spPr>
          <a:xfrm>
            <a:off x="2135546" y="4457297"/>
            <a:ext cx="6438092" cy="1325563"/>
          </a:xfrm>
          <a:prstGeom prst="rect">
            <a:avLst/>
          </a:prstGeom>
          <a:solidFill>
            <a:schemeClr val="bg1"/>
          </a:solidFill>
        </p:spPr>
        <p:txBody>
          <a:bodyPr wrap="square" rtlCol="0">
            <a:spAutoFit/>
          </a:bodyPr>
          <a:lstStyle/>
          <a:p>
            <a:endParaRPr lang="en-US" dirty="0"/>
          </a:p>
        </p:txBody>
      </p:sp>
      <p:sp>
        <p:nvSpPr>
          <p:cNvPr id="10" name="Rectangle 9">
            <a:extLst>
              <a:ext uri="{FF2B5EF4-FFF2-40B4-BE49-F238E27FC236}">
                <a16:creationId xmlns:a16="http://schemas.microsoft.com/office/drawing/2014/main" id="{5640CA8A-B370-4019-A473-D143ADB6E998}"/>
              </a:ext>
            </a:extLst>
          </p:cNvPr>
          <p:cNvSpPr/>
          <p:nvPr/>
        </p:nvSpPr>
        <p:spPr>
          <a:xfrm>
            <a:off x="6499654" y="4547285"/>
            <a:ext cx="1964724"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ED7301B-E4F0-4FCD-9608-8475781BE4EA}"/>
              </a:ext>
            </a:extLst>
          </p:cNvPr>
          <p:cNvSpPr txBox="1"/>
          <p:nvPr/>
        </p:nvSpPr>
        <p:spPr>
          <a:xfrm>
            <a:off x="6499654" y="4547286"/>
            <a:ext cx="1964724" cy="1200329"/>
          </a:xfrm>
          <a:prstGeom prst="rect">
            <a:avLst/>
          </a:prstGeom>
          <a:noFill/>
        </p:spPr>
        <p:txBody>
          <a:bodyPr wrap="square" rtlCol="0">
            <a:spAutoFit/>
          </a:bodyPr>
          <a:lstStyle/>
          <a:p>
            <a:r>
              <a:rPr lang="en-US" b="1" dirty="0"/>
              <a:t>FCS-ECSA (Neurosurgery)   </a:t>
            </a:r>
            <a:r>
              <a:rPr lang="en-US" b="1" dirty="0" err="1"/>
              <a:t>Mmed</a:t>
            </a:r>
            <a:r>
              <a:rPr lang="en-US" b="1" dirty="0"/>
              <a:t>-Neurosurgery</a:t>
            </a:r>
          </a:p>
        </p:txBody>
      </p:sp>
      <p:sp>
        <p:nvSpPr>
          <p:cNvPr id="9" name="Rectangle 8">
            <a:extLst>
              <a:ext uri="{FF2B5EF4-FFF2-40B4-BE49-F238E27FC236}">
                <a16:creationId xmlns:a16="http://schemas.microsoft.com/office/drawing/2014/main" id="{5E80295E-447D-47D5-9D54-B2A48145EBCE}"/>
              </a:ext>
            </a:extLst>
          </p:cNvPr>
          <p:cNvSpPr/>
          <p:nvPr/>
        </p:nvSpPr>
        <p:spPr>
          <a:xfrm>
            <a:off x="5152822" y="4457297"/>
            <a:ext cx="943177" cy="893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F89ACF-1EF3-470D-894F-C513583E8E6F}"/>
              </a:ext>
            </a:extLst>
          </p:cNvPr>
          <p:cNvSpPr>
            <a:spLocks noGrp="1"/>
          </p:cNvSpPr>
          <p:nvPr>
            <p:ph type="title"/>
          </p:nvPr>
        </p:nvSpPr>
        <p:spPr>
          <a:xfrm>
            <a:off x="1097280" y="286604"/>
            <a:ext cx="10058400" cy="1130932"/>
          </a:xfrm>
        </p:spPr>
        <p:txBody>
          <a:bodyPr>
            <a:normAutofit/>
          </a:bodyPr>
          <a:lstStyle/>
          <a:p>
            <a:r>
              <a:rPr lang="en-US" sz="4000" dirty="0">
                <a:latin typeface="Times New Roman" panose="02020603050405020304" pitchFamily="18" charset="0"/>
                <a:cs typeface="Times New Roman" panose="02020603050405020304" pitchFamily="18" charset="0"/>
              </a:rPr>
              <a:t>Landscape for neurosurgery training in Uganda</a:t>
            </a:r>
          </a:p>
        </p:txBody>
      </p:sp>
      <p:pic>
        <p:nvPicPr>
          <p:cNvPr id="4" name="Content Placeholder 3">
            <a:extLst>
              <a:ext uri="{FF2B5EF4-FFF2-40B4-BE49-F238E27FC236}">
                <a16:creationId xmlns:a16="http://schemas.microsoft.com/office/drawing/2014/main" id="{9014EC0C-57C7-466E-BDA8-032F3CF5B180}"/>
              </a:ext>
            </a:extLst>
          </p:cNvPr>
          <p:cNvPicPr>
            <a:picLocks noGrp="1"/>
          </p:cNvPicPr>
          <p:nvPr>
            <p:ph idx="1"/>
          </p:nvPr>
        </p:nvPicPr>
        <p:blipFill>
          <a:blip r:embed="rId2"/>
          <a:stretch>
            <a:fillRect/>
          </a:stretch>
        </p:blipFill>
        <p:spPr>
          <a:xfrm>
            <a:off x="2135546" y="1507524"/>
            <a:ext cx="6438095" cy="2949773"/>
          </a:xfrm>
          <a:prstGeom prst="rect">
            <a:avLst/>
          </a:prstGeom>
        </p:spPr>
      </p:pic>
      <p:cxnSp>
        <p:nvCxnSpPr>
          <p:cNvPr id="6" name="Connector: Elbow 5">
            <a:extLst>
              <a:ext uri="{FF2B5EF4-FFF2-40B4-BE49-F238E27FC236}">
                <a16:creationId xmlns:a16="http://schemas.microsoft.com/office/drawing/2014/main" id="{BB8F06E1-D9ED-4636-82C5-E5885D3A41F2}"/>
              </a:ext>
            </a:extLst>
          </p:cNvPr>
          <p:cNvCxnSpPr>
            <a:cxnSpLocks/>
          </p:cNvCxnSpPr>
          <p:nvPr/>
        </p:nvCxnSpPr>
        <p:spPr>
          <a:xfrm>
            <a:off x="3361150" y="3932282"/>
            <a:ext cx="1783488" cy="790833"/>
          </a:xfrm>
          <a:prstGeom prst="bentConnector3">
            <a:avLst>
              <a:gd name="adj1" fmla="val 4930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CB242AD-8600-4435-8FAB-B4FDA6DC1919}"/>
              </a:ext>
            </a:extLst>
          </p:cNvPr>
          <p:cNvSpPr txBox="1"/>
          <p:nvPr/>
        </p:nvSpPr>
        <p:spPr>
          <a:xfrm>
            <a:off x="5152823" y="4457297"/>
            <a:ext cx="1149124" cy="923330"/>
          </a:xfrm>
          <a:prstGeom prst="rect">
            <a:avLst/>
          </a:prstGeom>
          <a:noFill/>
        </p:spPr>
        <p:txBody>
          <a:bodyPr wrap="square" rtlCol="0">
            <a:spAutoFit/>
          </a:bodyPr>
          <a:lstStyle/>
          <a:p>
            <a:r>
              <a:rPr lang="en-US" b="1" dirty="0" err="1"/>
              <a:t>Mmed</a:t>
            </a:r>
            <a:r>
              <a:rPr lang="en-US" b="1" dirty="0"/>
              <a:t> General Surgery</a:t>
            </a:r>
          </a:p>
        </p:txBody>
      </p:sp>
      <p:sp>
        <p:nvSpPr>
          <p:cNvPr id="11" name="Arrow: Right 10">
            <a:extLst>
              <a:ext uri="{FF2B5EF4-FFF2-40B4-BE49-F238E27FC236}">
                <a16:creationId xmlns:a16="http://schemas.microsoft.com/office/drawing/2014/main" id="{13C9988D-DA98-4A3B-8A41-FC631EFE2C5C}"/>
              </a:ext>
            </a:extLst>
          </p:cNvPr>
          <p:cNvSpPr/>
          <p:nvPr/>
        </p:nvSpPr>
        <p:spPr>
          <a:xfrm>
            <a:off x="6096000" y="4870451"/>
            <a:ext cx="490151" cy="208176"/>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75F5948-4CAD-4731-B3BC-780366472AB4}"/>
              </a:ext>
            </a:extLst>
          </p:cNvPr>
          <p:cNvCxnSpPr/>
          <p:nvPr/>
        </p:nvCxnSpPr>
        <p:spPr>
          <a:xfrm flipV="1">
            <a:off x="3361150" y="3805881"/>
            <a:ext cx="0" cy="1264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14174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6D16D1E-4205-49F5-BD2A-DA769947C1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25" name="Rectangle 24">
            <a:extLst>
              <a:ext uri="{FF2B5EF4-FFF2-40B4-BE49-F238E27FC236}">
                <a16:creationId xmlns:a16="http://schemas.microsoft.com/office/drawing/2014/main" id="{012FD100-C039-4E03-B5E4-2EDFA7290A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27" name="Straight Connector 26">
            <a:extLst>
              <a:ext uri="{FF2B5EF4-FFF2-40B4-BE49-F238E27FC236}">
                <a16:creationId xmlns:a16="http://schemas.microsoft.com/office/drawing/2014/main" id="{4418FCD2-8448-4A81-8EB4-72250F7827B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FB5993E2-C02B-4335-ABA5-D8EC465551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0B801A2-5622-4BE8-9AD2-C337A2CD00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2" name="Title 1">
            <a:extLst>
              <a:ext uri="{FF2B5EF4-FFF2-40B4-BE49-F238E27FC236}">
                <a16:creationId xmlns:a16="http://schemas.microsoft.com/office/drawing/2014/main" id="{B5905C64-0A1D-4177-9C6D-88FF4D6B39DB}"/>
              </a:ext>
            </a:extLst>
          </p:cNvPr>
          <p:cNvSpPr>
            <a:spLocks noGrp="1"/>
          </p:cNvSpPr>
          <p:nvPr>
            <p:ph type="title"/>
          </p:nvPr>
        </p:nvSpPr>
        <p:spPr>
          <a:xfrm>
            <a:off x="492370" y="516835"/>
            <a:ext cx="3084844" cy="5772840"/>
          </a:xfrm>
        </p:spPr>
        <p:txBody>
          <a:bodyPr vert="horz" lIns="91440" tIns="45720" rIns="91440" bIns="45720" rtlCol="0" anchor="ctr">
            <a:normAutofit/>
          </a:bodyPr>
          <a:lstStyle/>
          <a:p>
            <a:r>
              <a:rPr lang="en-US" sz="3600" b="1" dirty="0">
                <a:solidFill>
                  <a:srgbClr val="FFFFFF"/>
                </a:solidFill>
              </a:rPr>
              <a:t>Products</a:t>
            </a:r>
          </a:p>
        </p:txBody>
      </p:sp>
      <p:sp>
        <p:nvSpPr>
          <p:cNvPr id="33" name="Rectangle 32">
            <a:extLst>
              <a:ext uri="{FF2B5EF4-FFF2-40B4-BE49-F238E27FC236}">
                <a16:creationId xmlns:a16="http://schemas.microsoft.com/office/drawing/2014/main" id="{B7AF614F-5BC3-4086-99F5-B87C5847A0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graphicFrame>
        <p:nvGraphicFramePr>
          <p:cNvPr id="18" name="Content Placeholder 2">
            <a:extLst>
              <a:ext uri="{FF2B5EF4-FFF2-40B4-BE49-F238E27FC236}">
                <a16:creationId xmlns:a16="http://schemas.microsoft.com/office/drawing/2014/main" id="{724DBC33-8E32-103D-4D0E-27276AE82030}"/>
              </a:ext>
            </a:extLst>
          </p:cNvPr>
          <p:cNvGraphicFramePr>
            <a:graphicFrameLocks noGrp="1"/>
          </p:cNvGraphicFramePr>
          <p:nvPr>
            <p:ph idx="1"/>
            <p:extLst>
              <p:ext uri="{D42A27DB-BD31-4B8C-83A1-F6EECF244321}">
                <p14:modId xmlns:p14="http://schemas.microsoft.com/office/powerpoint/2010/main" val="2771617915"/>
              </p:ext>
            </p:extLst>
          </p:nvPr>
        </p:nvGraphicFramePr>
        <p:xfrm>
          <a:off x="4741863" y="639763"/>
          <a:ext cx="7119791"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61531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00B5AE2-C5CC-499C-8F2D-249888BE22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26" name="Rectangle 25">
            <a:extLst>
              <a:ext uri="{FF2B5EF4-FFF2-40B4-BE49-F238E27FC236}">
                <a16:creationId xmlns:a16="http://schemas.microsoft.com/office/drawing/2014/main" id="{BA7A3698-B350-40E5-8475-9BCC41A089F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28" name="Straight Connector 27">
            <a:extLst>
              <a:ext uri="{FF2B5EF4-FFF2-40B4-BE49-F238E27FC236}">
                <a16:creationId xmlns:a16="http://schemas.microsoft.com/office/drawing/2014/main" id="{0AC655C7-EC94-4BE6-84C8-2F9EFBBB278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Person using microscope">
            <a:extLst>
              <a:ext uri="{FF2B5EF4-FFF2-40B4-BE49-F238E27FC236}">
                <a16:creationId xmlns:a16="http://schemas.microsoft.com/office/drawing/2014/main" id="{80DF7278-5BD2-B91B-25FA-426A825CB2A8}"/>
              </a:ext>
            </a:extLst>
          </p:cNvPr>
          <p:cNvPicPr>
            <a:picLocks noChangeAspect="1"/>
          </p:cNvPicPr>
          <p:nvPr/>
        </p:nvPicPr>
        <p:blipFill rotWithShape="1">
          <a:blip r:embed="rId2">
            <a:duotone>
              <a:schemeClr val="bg2">
                <a:shade val="45000"/>
                <a:satMod val="135000"/>
              </a:schemeClr>
              <a:prstClr val="white"/>
            </a:duotone>
            <a:alphaModFix amt="35000"/>
          </a:blip>
          <a:srcRect r="12890" b="1"/>
          <a:stretch/>
        </p:blipFill>
        <p:spPr>
          <a:xfrm>
            <a:off x="20" y="10"/>
            <a:ext cx="12191980" cy="6857990"/>
          </a:xfrm>
          <a:prstGeom prst="rect">
            <a:avLst/>
          </a:prstGeom>
        </p:spPr>
      </p:pic>
      <p:cxnSp>
        <p:nvCxnSpPr>
          <p:cNvPr id="30" name="Straight Connector 29">
            <a:extLst>
              <a:ext uri="{FF2B5EF4-FFF2-40B4-BE49-F238E27FC236}">
                <a16:creationId xmlns:a16="http://schemas.microsoft.com/office/drawing/2014/main" id="{E9F7CBA9-9D9B-479F-AAB5-BF785971CD8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92E1AE1-0260-4BC1-9276-8530E34138EA}"/>
              </a:ext>
            </a:extLst>
          </p:cNvPr>
          <p:cNvSpPr>
            <a:spLocks noGrp="1"/>
          </p:cNvSpPr>
          <p:nvPr>
            <p:ph type="title"/>
          </p:nvPr>
        </p:nvSpPr>
        <p:spPr>
          <a:xfrm>
            <a:off x="1097280" y="286604"/>
            <a:ext cx="10058400" cy="1232708"/>
          </a:xfrm>
        </p:spPr>
        <p:txBody>
          <a:bodyPr vert="horz" lIns="91440" tIns="45720" rIns="91440" bIns="45720" rtlCol="0" anchor="b">
            <a:normAutofit/>
          </a:bodyPr>
          <a:lstStyle/>
          <a:p>
            <a:r>
              <a:rPr lang="en-US" sz="3600" b="1" kern="1200" spc="-50" baseline="0" dirty="0">
                <a:solidFill>
                  <a:schemeClr val="tx1">
                    <a:lumMod val="75000"/>
                    <a:lumOff val="25000"/>
                  </a:schemeClr>
                </a:solidFill>
                <a:latin typeface="+mj-lt"/>
                <a:ea typeface="+mj-ea"/>
                <a:cs typeface="+mj-cs"/>
              </a:rPr>
              <a:t>Research and Innovation</a:t>
            </a:r>
          </a:p>
        </p:txBody>
      </p:sp>
      <p:sp>
        <p:nvSpPr>
          <p:cNvPr id="3" name="Content Placeholder 2">
            <a:extLst>
              <a:ext uri="{FF2B5EF4-FFF2-40B4-BE49-F238E27FC236}">
                <a16:creationId xmlns:a16="http://schemas.microsoft.com/office/drawing/2014/main" id="{32286FF8-E03B-4605-ADAD-6D56E6F2FDC3}"/>
              </a:ext>
            </a:extLst>
          </p:cNvPr>
          <p:cNvSpPr>
            <a:spLocks noGrp="1"/>
          </p:cNvSpPr>
          <p:nvPr>
            <p:ph idx="1"/>
          </p:nvPr>
        </p:nvSpPr>
        <p:spPr>
          <a:xfrm>
            <a:off x="1097280" y="1845734"/>
            <a:ext cx="10058400" cy="4023360"/>
          </a:xfrm>
        </p:spPr>
        <p:txBody>
          <a:bodyPr vert="horz" lIns="0" tIns="45720" rIns="0" bIns="45720" rtlCol="0">
            <a:normAutofit/>
          </a:bodyPr>
          <a:lstStyle/>
          <a:p>
            <a:pPr>
              <a:buFont typeface="Calibri" panose="020F0502020204030204" pitchFamily="34" charset="0"/>
              <a:buChar char="§"/>
            </a:pPr>
            <a:r>
              <a:rPr lang="en-US" sz="2400" dirty="0"/>
              <a:t>   Research and innovation are very important in the development of disciplines and medical services.</a:t>
            </a:r>
          </a:p>
          <a:p>
            <a:pPr>
              <a:buFont typeface="Calibri" panose="020F0502020204030204" pitchFamily="34" charset="0"/>
              <a:buChar char="§"/>
            </a:pPr>
            <a:endParaRPr lang="en-US" sz="2400" dirty="0"/>
          </a:p>
          <a:p>
            <a:pPr>
              <a:buFont typeface="Calibri" panose="020F0502020204030204" pitchFamily="34" charset="0"/>
              <a:buChar char="§"/>
            </a:pPr>
            <a:r>
              <a:rPr lang="en-US" sz="2400" dirty="0"/>
              <a:t>   Records show that research and publications from Africa, between 2010 and 2014 was below 0.5% of the global publications, none in Pediatric trauma.</a:t>
            </a:r>
          </a:p>
          <a:p>
            <a:pPr>
              <a:buFont typeface="Calibri" panose="020F0502020204030204" pitchFamily="34" charset="0"/>
              <a:buChar char="§"/>
            </a:pPr>
            <a:endParaRPr lang="en-US" sz="2400" dirty="0"/>
          </a:p>
          <a:p>
            <a:pPr>
              <a:buFont typeface="Calibri" panose="020F0502020204030204" pitchFamily="34" charset="0"/>
              <a:buChar char="§"/>
            </a:pPr>
            <a:r>
              <a:rPr lang="en-US" sz="2400" dirty="0"/>
              <a:t>   There has been active participation in research activities currently.</a:t>
            </a:r>
          </a:p>
        </p:txBody>
      </p:sp>
      <p:sp>
        <p:nvSpPr>
          <p:cNvPr id="32" name="Rectangle 31">
            <a:extLst>
              <a:ext uri="{FF2B5EF4-FFF2-40B4-BE49-F238E27FC236}">
                <a16:creationId xmlns:a16="http://schemas.microsoft.com/office/drawing/2014/main" id="{154480E5-678B-478F-9170-46502C5FB3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34" name="Rectangle 33">
            <a:extLst>
              <a:ext uri="{FF2B5EF4-FFF2-40B4-BE49-F238E27FC236}">
                <a16:creationId xmlns:a16="http://schemas.microsoft.com/office/drawing/2014/main" id="{B598D875-841B-47A7-B4C8-237DBCE2FB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Tree>
    <p:extLst>
      <p:ext uri="{BB962C8B-B14F-4D97-AF65-F5344CB8AC3E}">
        <p14:creationId xmlns:p14="http://schemas.microsoft.com/office/powerpoint/2010/main" val="17822546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D16D1E-4205-49F5-BD2A-DA769947C1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11" name="Rectangle 10">
            <a:extLst>
              <a:ext uri="{FF2B5EF4-FFF2-40B4-BE49-F238E27FC236}">
                <a16:creationId xmlns:a16="http://schemas.microsoft.com/office/drawing/2014/main" id="{012FD100-C039-4E03-B5E4-2EDFA7290A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13" name="Straight Connector 12">
            <a:extLst>
              <a:ext uri="{FF2B5EF4-FFF2-40B4-BE49-F238E27FC236}">
                <a16:creationId xmlns:a16="http://schemas.microsoft.com/office/drawing/2014/main" id="{4418FCD2-8448-4A81-8EB4-72250F7827B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5053674-6C13-496D-87A3-D4DE79111D4D}"/>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sz="3600" b="1" dirty="0"/>
              <a:t>Continuation</a:t>
            </a:r>
          </a:p>
        </p:txBody>
      </p:sp>
      <p:graphicFrame>
        <p:nvGraphicFramePr>
          <p:cNvPr id="5" name="Content Placeholder 2">
            <a:extLst>
              <a:ext uri="{FF2B5EF4-FFF2-40B4-BE49-F238E27FC236}">
                <a16:creationId xmlns:a16="http://schemas.microsoft.com/office/drawing/2014/main" id="{58FA0248-369E-E3E5-F86F-25DDC6F37F82}"/>
              </a:ext>
            </a:extLst>
          </p:cNvPr>
          <p:cNvGraphicFramePr>
            <a:graphicFrameLocks noGrp="1"/>
          </p:cNvGraphicFramePr>
          <p:nvPr>
            <p:ph idx="1"/>
            <p:extLst>
              <p:ext uri="{D42A27DB-BD31-4B8C-83A1-F6EECF244321}">
                <p14:modId xmlns:p14="http://schemas.microsoft.com/office/powerpoint/2010/main" val="2026512671"/>
              </p:ext>
            </p:extLst>
          </p:nvPr>
        </p:nvGraphicFramePr>
        <p:xfrm>
          <a:off x="464234" y="1737360"/>
          <a:ext cx="11465169" cy="4663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02022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57" y="114300"/>
            <a:ext cx="10123714" cy="6302829"/>
          </a:xfrm>
          <a:prstGeom prst="rect">
            <a:avLst/>
          </a:prstGeom>
        </p:spPr>
      </p:pic>
    </p:spTree>
    <p:extLst>
      <p:ext uri="{BB962C8B-B14F-4D97-AF65-F5344CB8AC3E}">
        <p14:creationId xmlns:p14="http://schemas.microsoft.com/office/powerpoint/2010/main" val="941665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F4AFC3-6003-4392-8BF0-16524D288ACC}"/>
              </a:ext>
            </a:extLst>
          </p:cNvPr>
          <p:cNvSpPr>
            <a:spLocks noGrp="1"/>
          </p:cNvSpPr>
          <p:nvPr>
            <p:ph idx="1"/>
          </p:nvPr>
        </p:nvSpPr>
        <p:spPr>
          <a:xfrm>
            <a:off x="838200" y="1626973"/>
            <a:ext cx="10515600" cy="4854790"/>
          </a:xfrm>
        </p:spPr>
        <p:txBody>
          <a:bodyPr/>
          <a:lstStyle/>
          <a:p>
            <a:pPr marL="457200" indent="-457200">
              <a:lnSpc>
                <a:spcPct val="150000"/>
              </a:lnSpc>
              <a:buFont typeface="+mj-lt"/>
              <a:buAutoNum type="arabicPeriod"/>
            </a:pPr>
            <a:r>
              <a:rPr lang="en-US" sz="2400" dirty="0"/>
              <a:t>Improving Infant Hydrocephalus Outcomes in Uganda: A Longitudinal Prospective Study Protocol for Predicting Developmental Outcomes and Identifying Patients at Risk for Early Treatment Failure after ETV/CPC (Taylor A </a:t>
            </a:r>
            <a:r>
              <a:rPr lang="en-US" sz="2400" dirty="0" err="1"/>
              <a:t>Vadset</a:t>
            </a:r>
            <a:r>
              <a:rPr lang="en-US" sz="2400" dirty="0"/>
              <a:t>, Joshua </a:t>
            </a:r>
            <a:r>
              <a:rPr lang="en-US" sz="2400" dirty="0" err="1"/>
              <a:t>Magombe</a:t>
            </a:r>
            <a:r>
              <a:rPr lang="en-US" sz="2400" dirty="0"/>
              <a:t>) Cure Children’s Hospital</a:t>
            </a:r>
          </a:p>
          <a:p>
            <a:pPr marL="457200" indent="-457200">
              <a:lnSpc>
                <a:spcPct val="150000"/>
              </a:lnSpc>
              <a:buFont typeface="+mj-lt"/>
              <a:buAutoNum type="arabicPeriod"/>
            </a:pPr>
            <a:r>
              <a:rPr lang="en-US" sz="2400" dirty="0"/>
              <a:t>Endoscopic third ventriculostomy in the treatment of childhood hydrocephalus in Uganda: report of a scoring system that predicts success (Benjamin C Warf, John </a:t>
            </a:r>
            <a:r>
              <a:rPr lang="en-US" sz="2400" dirty="0" err="1"/>
              <a:t>Mugamba</a:t>
            </a:r>
            <a:r>
              <a:rPr lang="en-US" sz="2400" dirty="0"/>
              <a:t>, </a:t>
            </a:r>
            <a:r>
              <a:rPr lang="en-US" sz="2400" dirty="0" err="1"/>
              <a:t>Abhaya</a:t>
            </a:r>
            <a:r>
              <a:rPr lang="en-US" sz="2400" dirty="0"/>
              <a:t> V Kulkarni) Cure Children’s Hospital</a:t>
            </a:r>
          </a:p>
        </p:txBody>
      </p:sp>
      <p:sp>
        <p:nvSpPr>
          <p:cNvPr id="6" name="TextBox 5">
            <a:extLst>
              <a:ext uri="{FF2B5EF4-FFF2-40B4-BE49-F238E27FC236}">
                <a16:creationId xmlns:a16="http://schemas.microsoft.com/office/drawing/2014/main" id="{5E1F7982-710D-4B78-A5EC-91C7EFFD4C7A}"/>
              </a:ext>
            </a:extLst>
          </p:cNvPr>
          <p:cNvSpPr txBox="1"/>
          <p:nvPr/>
        </p:nvSpPr>
        <p:spPr>
          <a:xfrm>
            <a:off x="741031" y="551881"/>
            <a:ext cx="10515600" cy="646331"/>
          </a:xfrm>
          <a:prstGeom prst="rect">
            <a:avLst/>
          </a:prstGeom>
          <a:noFill/>
        </p:spPr>
        <p:txBody>
          <a:bodyPr wrap="square" rtlCol="0">
            <a:spAutoFit/>
          </a:bodyPr>
          <a:lstStyle/>
          <a:p>
            <a:r>
              <a:rPr lang="en-US" sz="3600" b="1" dirty="0">
                <a:solidFill>
                  <a:prstClr val="black"/>
                </a:solidFill>
                <a:latin typeface="+mj-lt"/>
                <a:ea typeface="+mj-ea"/>
                <a:cs typeface="+mj-cs"/>
              </a:rPr>
              <a:t>Landmark research and publications</a:t>
            </a:r>
            <a:endParaRPr lang="en-US" sz="3600" b="1" dirty="0">
              <a:latin typeface="+mj-lt"/>
            </a:endParaRPr>
          </a:p>
        </p:txBody>
      </p:sp>
    </p:spTree>
    <p:extLst>
      <p:ext uri="{BB962C8B-B14F-4D97-AF65-F5344CB8AC3E}">
        <p14:creationId xmlns:p14="http://schemas.microsoft.com/office/powerpoint/2010/main" val="31639116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7ACC52-28FE-475A-8E34-811188925010}"/>
              </a:ext>
            </a:extLst>
          </p:cNvPr>
          <p:cNvSpPr>
            <a:spLocks noGrp="1"/>
          </p:cNvSpPr>
          <p:nvPr>
            <p:ph idx="1"/>
          </p:nvPr>
        </p:nvSpPr>
        <p:spPr>
          <a:xfrm>
            <a:off x="652068" y="1793145"/>
            <a:ext cx="10515600" cy="5064855"/>
          </a:xfrm>
        </p:spPr>
        <p:txBody>
          <a:bodyPr>
            <a:normAutofit/>
          </a:bodyPr>
          <a:lstStyle/>
          <a:p>
            <a:pPr marL="0" indent="0" algn="just">
              <a:lnSpc>
                <a:spcPct val="150000"/>
              </a:lnSpc>
              <a:buNone/>
            </a:pPr>
            <a:r>
              <a:rPr lang="en-US" sz="2400" dirty="0" smtClean="0"/>
              <a:t>3. </a:t>
            </a:r>
            <a:r>
              <a:rPr lang="en-US" sz="2400" dirty="0" err="1" smtClean="0"/>
              <a:t>Paenibacillus</a:t>
            </a:r>
            <a:r>
              <a:rPr lang="en-US" sz="2400" dirty="0" smtClean="0"/>
              <a:t> </a:t>
            </a:r>
            <a:r>
              <a:rPr lang="en-US" sz="2400" dirty="0" err="1"/>
              <a:t>spp</a:t>
            </a:r>
            <a:r>
              <a:rPr lang="en-US" sz="2400" dirty="0"/>
              <a:t> infection among infants with postinfectious hydrocephalus in Uganda: an observational case control study (</a:t>
            </a:r>
            <a:r>
              <a:rPr lang="en-US" sz="2400" dirty="0" err="1"/>
              <a:t>sarah</a:t>
            </a:r>
            <a:r>
              <a:rPr lang="en-US" sz="2400" dirty="0"/>
              <a:t> U Morton, Smith Jasmine et al) Cure Children’s Hospital and Mbarara RR </a:t>
            </a:r>
            <a:r>
              <a:rPr lang="en-US" sz="2400" dirty="0" smtClean="0"/>
              <a:t>Hospital</a:t>
            </a:r>
            <a:endParaRPr lang="en-US" sz="2400" dirty="0"/>
          </a:p>
          <a:p>
            <a:pPr marL="0" indent="0" algn="just">
              <a:lnSpc>
                <a:spcPct val="150000"/>
              </a:lnSpc>
              <a:buNone/>
            </a:pPr>
            <a:r>
              <a:rPr lang="en-US" sz="2400" dirty="0" smtClean="0"/>
              <a:t>4. Assessment </a:t>
            </a:r>
            <a:r>
              <a:rPr lang="en-US" sz="2400" dirty="0"/>
              <a:t>of neuro tube defects among newborns in Uganda: A study of prevalence, risk factors and the role of gene environmental interactions.(Dr David Kitya, Dr Godfrey </a:t>
            </a:r>
            <a:r>
              <a:rPr lang="en-US" sz="2400" dirty="0" err="1"/>
              <a:t>Bbosa</a:t>
            </a:r>
            <a:r>
              <a:rPr lang="en-US" sz="2400" dirty="0"/>
              <a:t> of Makerere University)  Mbarara RR Hospital.</a:t>
            </a:r>
          </a:p>
          <a:p>
            <a:pPr marL="457200" indent="-457200">
              <a:buFont typeface="+mj-lt"/>
              <a:buAutoNum type="arabicPeriod"/>
            </a:pPr>
            <a:endParaRPr lang="en-US" sz="2400" dirty="0"/>
          </a:p>
        </p:txBody>
      </p:sp>
      <p:sp>
        <p:nvSpPr>
          <p:cNvPr id="2" name="TextBox 1">
            <a:extLst>
              <a:ext uri="{FF2B5EF4-FFF2-40B4-BE49-F238E27FC236}">
                <a16:creationId xmlns:a16="http://schemas.microsoft.com/office/drawing/2014/main" id="{C77E3A79-6E92-BAD2-2BDD-F46E688CB4C1}"/>
              </a:ext>
            </a:extLst>
          </p:cNvPr>
          <p:cNvSpPr txBox="1"/>
          <p:nvPr/>
        </p:nvSpPr>
        <p:spPr>
          <a:xfrm>
            <a:off x="741031" y="551881"/>
            <a:ext cx="10515600" cy="646331"/>
          </a:xfrm>
          <a:prstGeom prst="rect">
            <a:avLst/>
          </a:prstGeom>
          <a:noFill/>
        </p:spPr>
        <p:txBody>
          <a:bodyPr wrap="square" rtlCol="0">
            <a:spAutoFit/>
          </a:bodyPr>
          <a:lstStyle/>
          <a:p>
            <a:r>
              <a:rPr lang="en-US" sz="3600" b="1" dirty="0">
                <a:solidFill>
                  <a:prstClr val="black"/>
                </a:solidFill>
                <a:latin typeface="+mj-lt"/>
                <a:ea typeface="+mj-ea"/>
                <a:cs typeface="+mj-cs"/>
              </a:rPr>
              <a:t>Landmark research and publications</a:t>
            </a:r>
            <a:endParaRPr lang="en-US" sz="3600" b="1" dirty="0">
              <a:latin typeface="+mj-lt"/>
            </a:endParaRPr>
          </a:p>
        </p:txBody>
      </p:sp>
    </p:spTree>
    <p:extLst>
      <p:ext uri="{BB962C8B-B14F-4D97-AF65-F5344CB8AC3E}">
        <p14:creationId xmlns:p14="http://schemas.microsoft.com/office/powerpoint/2010/main" val="10715673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600B5AE2-C5CC-499C-8F2D-249888BE22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30" name="Rectangle 29">
            <a:extLst>
              <a:ext uri="{FF2B5EF4-FFF2-40B4-BE49-F238E27FC236}">
                <a16:creationId xmlns:a16="http://schemas.microsoft.com/office/drawing/2014/main" id="{BA7A3698-B350-40E5-8475-9BCC41A089F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32" name="Straight Connector 31">
            <a:extLst>
              <a:ext uri="{FF2B5EF4-FFF2-40B4-BE49-F238E27FC236}">
                <a16:creationId xmlns:a16="http://schemas.microsoft.com/office/drawing/2014/main" id="{0AC655C7-EC94-4BE6-84C8-2F9EFBBB278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4" name="Rectangle 33">
            <a:extLst>
              <a:ext uri="{FF2B5EF4-FFF2-40B4-BE49-F238E27FC236}">
                <a16:creationId xmlns:a16="http://schemas.microsoft.com/office/drawing/2014/main" id="{311973C2-EB8B-452A-A698-4A252FD3AE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Rectangle 35">
            <a:extLst>
              <a:ext uri="{FF2B5EF4-FFF2-40B4-BE49-F238E27FC236}">
                <a16:creationId xmlns:a16="http://schemas.microsoft.com/office/drawing/2014/main" id="{10162E77-11AD-44A7-84EC-40C59EEFBD2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24DA7B-8ABE-4956-BCF1-8B3DCC238A17}"/>
              </a:ext>
            </a:extLst>
          </p:cNvPr>
          <p:cNvSpPr>
            <a:spLocks noGrp="1"/>
          </p:cNvSpPr>
          <p:nvPr>
            <p:ph type="title"/>
          </p:nvPr>
        </p:nvSpPr>
        <p:spPr>
          <a:xfrm>
            <a:off x="5239077" y="-170598"/>
            <a:ext cx="6368142" cy="1450757"/>
          </a:xfrm>
        </p:spPr>
        <p:txBody>
          <a:bodyPr vert="horz" lIns="91440" tIns="45720" rIns="91440" bIns="45720" rtlCol="0" anchor="b">
            <a:normAutofit/>
          </a:bodyPr>
          <a:lstStyle/>
          <a:p>
            <a:r>
              <a:rPr lang="en-US" sz="3600" b="1" kern="1200" spc="-50" baseline="0" dirty="0">
                <a:solidFill>
                  <a:schemeClr val="tx1">
                    <a:lumMod val="75000"/>
                    <a:lumOff val="25000"/>
                  </a:schemeClr>
                </a:solidFill>
                <a:latin typeface="+mj-lt"/>
                <a:ea typeface="+mj-ea"/>
                <a:cs typeface="+mj-cs"/>
              </a:rPr>
              <a:t>Innovations</a:t>
            </a:r>
          </a:p>
        </p:txBody>
      </p:sp>
      <p:pic>
        <p:nvPicPr>
          <p:cNvPr id="24" name="Picture 23" descr="Boxes and roller conveyor">
            <a:extLst>
              <a:ext uri="{FF2B5EF4-FFF2-40B4-BE49-F238E27FC236}">
                <a16:creationId xmlns:a16="http://schemas.microsoft.com/office/drawing/2014/main" id="{5E023FF8-514A-16B4-E54B-BCD31DEC9442}"/>
              </a:ext>
            </a:extLst>
          </p:cNvPr>
          <p:cNvPicPr>
            <a:picLocks noChangeAspect="1"/>
          </p:cNvPicPr>
          <p:nvPr/>
        </p:nvPicPr>
        <p:blipFill rotWithShape="1">
          <a:blip r:embed="rId2"/>
          <a:srcRect l="20869" r="28320" b="-2"/>
          <a:stretch/>
        </p:blipFill>
        <p:spPr>
          <a:xfrm>
            <a:off x="20" y="-12128"/>
            <a:ext cx="4654276" cy="6870127"/>
          </a:xfrm>
          <a:prstGeom prst="rect">
            <a:avLst/>
          </a:prstGeom>
        </p:spPr>
      </p:pic>
      <p:cxnSp>
        <p:nvCxnSpPr>
          <p:cNvPr id="38" name="Straight Connector 37">
            <a:extLst>
              <a:ext uri="{FF2B5EF4-FFF2-40B4-BE49-F238E27FC236}">
                <a16:creationId xmlns:a16="http://schemas.microsoft.com/office/drawing/2014/main" id="{5AB158E9-1B40-4CD6-95F0-95CA11DF7B7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7516C47-F71D-47F7-9DFE-E2FCF1D4694B}"/>
              </a:ext>
            </a:extLst>
          </p:cNvPr>
          <p:cNvSpPr>
            <a:spLocks/>
          </p:cNvSpPr>
          <p:nvPr/>
        </p:nvSpPr>
        <p:spPr>
          <a:xfrm>
            <a:off x="4783015" y="2198914"/>
            <a:ext cx="7230794" cy="4069404"/>
          </a:xfrm>
          <a:prstGeom prst="rect">
            <a:avLst/>
          </a:prstGeom>
        </p:spPr>
        <p:txBody>
          <a:bodyPr vert="horz" lIns="0" tIns="45720" rIns="0" bIns="45720" rtlCol="0">
            <a:noAutofit/>
          </a:bodyPr>
          <a:lstStyle/>
          <a:p>
            <a:pPr marL="301752" lvl="1" defTabSz="914400">
              <a:lnSpc>
                <a:spcPct val="90000"/>
              </a:lnSpc>
              <a:spcAft>
                <a:spcPts val="600"/>
              </a:spcAft>
              <a:buClr>
                <a:schemeClr val="accent1"/>
              </a:buClr>
              <a:buFont typeface="Calibri" panose="020F0502020204030204" pitchFamily="34" charset="0"/>
              <a:buChar char="Ø"/>
            </a:pPr>
            <a:r>
              <a:rPr lang="en-US" sz="2400" dirty="0">
                <a:solidFill>
                  <a:schemeClr val="tx1">
                    <a:lumMod val="75000"/>
                    <a:lumOff val="25000"/>
                  </a:schemeClr>
                </a:solidFill>
              </a:rPr>
              <a:t>Creation of satellite centers for outreach clinics (Cure Children's Hospital)</a:t>
            </a:r>
          </a:p>
          <a:p>
            <a:pPr marL="301752" lvl="1" defTabSz="914400">
              <a:lnSpc>
                <a:spcPct val="90000"/>
              </a:lnSpc>
              <a:spcAft>
                <a:spcPts val="600"/>
              </a:spcAft>
              <a:buClr>
                <a:schemeClr val="accent1"/>
              </a:buClr>
              <a:buFont typeface="Calibri" panose="020F0502020204030204" pitchFamily="34" charset="0"/>
              <a:buChar char="Ø"/>
            </a:pPr>
            <a:endParaRPr lang="en-US" sz="2400" dirty="0">
              <a:solidFill>
                <a:schemeClr val="tx1">
                  <a:lumMod val="75000"/>
                  <a:lumOff val="25000"/>
                </a:schemeClr>
              </a:solidFill>
            </a:endParaRPr>
          </a:p>
          <a:p>
            <a:pPr marL="301752" lvl="1" defTabSz="914400">
              <a:lnSpc>
                <a:spcPct val="90000"/>
              </a:lnSpc>
              <a:spcAft>
                <a:spcPts val="600"/>
              </a:spcAft>
              <a:buClr>
                <a:schemeClr val="accent1"/>
              </a:buClr>
              <a:buFont typeface="Calibri" panose="020F0502020204030204" pitchFamily="34" charset="0"/>
              <a:buChar char="Ø"/>
            </a:pPr>
            <a:r>
              <a:rPr lang="en-US" sz="2400" dirty="0">
                <a:solidFill>
                  <a:schemeClr val="tx1">
                    <a:lumMod val="75000"/>
                    <a:lumOff val="25000"/>
                  </a:schemeClr>
                </a:solidFill>
              </a:rPr>
              <a:t>Outreach services including mobile services (Mbarara Regional Referral Hospital)</a:t>
            </a:r>
          </a:p>
          <a:p>
            <a:pPr marL="301752" lvl="1" defTabSz="914400">
              <a:lnSpc>
                <a:spcPct val="90000"/>
              </a:lnSpc>
              <a:spcAft>
                <a:spcPts val="600"/>
              </a:spcAft>
              <a:buClr>
                <a:schemeClr val="accent1"/>
              </a:buClr>
              <a:buFont typeface="Calibri" panose="020F0502020204030204" pitchFamily="34" charset="0"/>
              <a:buChar char="Ø"/>
            </a:pPr>
            <a:endParaRPr lang="en-US" sz="2400" dirty="0">
              <a:solidFill>
                <a:schemeClr val="tx1">
                  <a:lumMod val="75000"/>
                  <a:lumOff val="25000"/>
                </a:schemeClr>
              </a:solidFill>
            </a:endParaRPr>
          </a:p>
          <a:p>
            <a:pPr marL="301752" lvl="1" defTabSz="914400">
              <a:lnSpc>
                <a:spcPct val="90000"/>
              </a:lnSpc>
              <a:spcAft>
                <a:spcPts val="600"/>
              </a:spcAft>
              <a:buClr>
                <a:schemeClr val="accent1"/>
              </a:buClr>
              <a:buFont typeface="Calibri" panose="020F0502020204030204" pitchFamily="34" charset="0"/>
              <a:buChar char="Ø"/>
            </a:pPr>
            <a:r>
              <a:rPr lang="en-US" sz="2400" dirty="0">
                <a:solidFill>
                  <a:schemeClr val="tx1">
                    <a:lumMod val="75000"/>
                    <a:lumOff val="25000"/>
                  </a:schemeClr>
                </a:solidFill>
              </a:rPr>
              <a:t>Opening up of new centers like Mengo Hospital and Ruharo Mission Hospital. (Mbarara Regional Referral Hospital, Makerere Hospital and DGNN).</a:t>
            </a:r>
          </a:p>
          <a:p>
            <a:pPr marL="301752" lvl="1" defTabSz="914400">
              <a:lnSpc>
                <a:spcPct val="90000"/>
              </a:lnSpc>
              <a:spcAft>
                <a:spcPts val="600"/>
              </a:spcAft>
              <a:buClr>
                <a:schemeClr val="accent1"/>
              </a:buClr>
              <a:buFont typeface="Calibri" panose="020F0502020204030204" pitchFamily="34" charset="0"/>
              <a:buChar char="Ø"/>
            </a:pPr>
            <a:endParaRPr lang="en-US" sz="2400" dirty="0">
              <a:solidFill>
                <a:schemeClr val="tx1">
                  <a:lumMod val="75000"/>
                  <a:lumOff val="25000"/>
                </a:schemeClr>
              </a:solidFill>
            </a:endParaRPr>
          </a:p>
          <a:p>
            <a:pPr marL="301752" lvl="1" defTabSz="914400">
              <a:lnSpc>
                <a:spcPct val="90000"/>
              </a:lnSpc>
              <a:spcAft>
                <a:spcPts val="600"/>
              </a:spcAft>
              <a:buClr>
                <a:schemeClr val="accent1"/>
              </a:buClr>
              <a:buFont typeface="Calibri" panose="020F0502020204030204" pitchFamily="34" charset="0"/>
              <a:buChar char="Ø"/>
            </a:pPr>
            <a:r>
              <a:rPr lang="en-US" sz="2400" dirty="0">
                <a:solidFill>
                  <a:schemeClr val="tx1">
                    <a:lumMod val="75000"/>
                    <a:lumOff val="25000"/>
                  </a:schemeClr>
                </a:solidFill>
              </a:rPr>
              <a:t>Mobile clinics</a:t>
            </a:r>
          </a:p>
          <a:p>
            <a:pPr lvl="1" defTabSz="914400">
              <a:lnSpc>
                <a:spcPct val="90000"/>
              </a:lnSpc>
              <a:spcAft>
                <a:spcPts val="600"/>
              </a:spcAft>
              <a:buClr>
                <a:schemeClr val="accent1"/>
              </a:buClr>
              <a:buFont typeface="Calibri" panose="020F0502020204030204" pitchFamily="34" charset="0"/>
              <a:buChar char="Ø"/>
            </a:pPr>
            <a:endParaRPr lang="en-US" sz="2400" dirty="0">
              <a:solidFill>
                <a:schemeClr val="tx1">
                  <a:lumMod val="75000"/>
                  <a:lumOff val="25000"/>
                </a:schemeClr>
              </a:solidFill>
            </a:endParaRPr>
          </a:p>
        </p:txBody>
      </p:sp>
      <p:sp>
        <p:nvSpPr>
          <p:cNvPr id="4" name="TextBox 3">
            <a:extLst>
              <a:ext uri="{FF2B5EF4-FFF2-40B4-BE49-F238E27FC236}">
                <a16:creationId xmlns:a16="http://schemas.microsoft.com/office/drawing/2014/main" id="{20B154A4-05D4-4C26-ABAA-B5BA999C4C4B}"/>
              </a:ext>
            </a:extLst>
          </p:cNvPr>
          <p:cNvSpPr txBox="1"/>
          <p:nvPr/>
        </p:nvSpPr>
        <p:spPr>
          <a:xfrm>
            <a:off x="5287617" y="1479618"/>
            <a:ext cx="5638084" cy="523220"/>
          </a:xfrm>
          <a:prstGeom prst="rect">
            <a:avLst/>
          </a:prstGeom>
          <a:noFill/>
        </p:spPr>
        <p:txBody>
          <a:bodyPr wrap="square" rtlCol="0">
            <a:spAutoFit/>
          </a:bodyPr>
          <a:lstStyle/>
          <a:p>
            <a:pPr defTabSz="301752">
              <a:spcAft>
                <a:spcPts val="600"/>
              </a:spcAft>
            </a:pPr>
            <a:r>
              <a:rPr lang="en-US" sz="2800" b="1" kern="1200" dirty="0">
                <a:solidFill>
                  <a:schemeClr val="tx1"/>
                </a:solidFill>
                <a:latin typeface="Times New Roman" panose="02020603050405020304" pitchFamily="18" charset="0"/>
                <a:ea typeface="+mn-ea"/>
                <a:cs typeface="Times New Roman" panose="02020603050405020304" pitchFamily="18" charset="0"/>
              </a:rPr>
              <a:t>Innovations of service delivery</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42342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DCAF4F-FBF9-4AB5-9E4F-ED5613436AE2}"/>
              </a:ext>
            </a:extLst>
          </p:cNvPr>
          <p:cNvSpPr>
            <a:spLocks noGrp="1"/>
          </p:cNvSpPr>
          <p:nvPr>
            <p:ph idx="1"/>
          </p:nvPr>
        </p:nvSpPr>
        <p:spPr>
          <a:xfrm>
            <a:off x="838200" y="1814945"/>
            <a:ext cx="10515600" cy="4362018"/>
          </a:xfrm>
        </p:spPr>
        <p:txBody>
          <a:bodyPr>
            <a:normAutofit/>
          </a:bodyPr>
          <a:lstStyle/>
          <a:p>
            <a:pPr>
              <a:buFont typeface="Wingdings" panose="05000000000000000000" pitchFamily="2" charset="2"/>
              <a:buChar char="§"/>
            </a:pPr>
            <a:r>
              <a:rPr lang="en-US" sz="2600" dirty="0"/>
              <a:t>   Neurosurgery in Uganda started in the late 1960’s at Mulago Hospital. </a:t>
            </a:r>
          </a:p>
          <a:p>
            <a:pPr>
              <a:buFont typeface="Wingdings" panose="05000000000000000000" pitchFamily="2" charset="2"/>
              <a:buChar char="§"/>
            </a:pPr>
            <a:r>
              <a:rPr lang="en-US" sz="2600" dirty="0"/>
              <a:t>   By 2000, Uganda still had 4 Neurosurgeons for a population of 30 million, with a ratio of 1: 7.5million people.</a:t>
            </a:r>
          </a:p>
          <a:p>
            <a:pPr>
              <a:buFont typeface="Wingdings" panose="05000000000000000000" pitchFamily="2" charset="2"/>
              <a:buChar char="§"/>
            </a:pPr>
            <a:r>
              <a:rPr lang="en-US" sz="2600" dirty="0"/>
              <a:t>    Thirteen(13) neurosurgeons for a population of about 47 million people as of July 2021, with a ratio of 1: 3.6 million Ugandans (UBOS). </a:t>
            </a:r>
          </a:p>
          <a:p>
            <a:pPr>
              <a:buFont typeface="Wingdings" panose="05000000000000000000" pitchFamily="2" charset="2"/>
              <a:buChar char="§"/>
            </a:pPr>
            <a:r>
              <a:rPr lang="en-US" sz="2600" dirty="0"/>
              <a:t>    Currently there are 21 Neurosurgeons with a ratio of 1:2.24 million. The majority of specialist neurosurgeons practice in Kampala</a:t>
            </a:r>
            <a:r>
              <a:rPr lang="en-US" sz="2600" dirty="0" smtClean="0"/>
              <a:t>.</a:t>
            </a:r>
          </a:p>
          <a:p>
            <a:pPr>
              <a:buFont typeface="Wingdings" panose="05000000000000000000" pitchFamily="2" charset="2"/>
              <a:buChar char="§"/>
            </a:pPr>
            <a:r>
              <a:rPr lang="en-US" sz="2600" dirty="0"/>
              <a:t> </a:t>
            </a:r>
            <a:r>
              <a:rPr lang="en-US" sz="2600" dirty="0" smtClean="0"/>
              <a:t> About 60% of the 21 neurosurgeons are MUST alumnae </a:t>
            </a:r>
            <a:endParaRPr lang="en-US" sz="2600" dirty="0"/>
          </a:p>
          <a:p>
            <a:pPr>
              <a:buFont typeface="Wingdings" panose="05000000000000000000" pitchFamily="2" charset="2"/>
              <a:buChar char="§"/>
            </a:pPr>
            <a:r>
              <a:rPr lang="en-US" sz="2600" dirty="0"/>
              <a:t>   The WHO recommendation is 1:100,000 globally, and  1:200,000 in  LMICs</a:t>
            </a:r>
          </a:p>
          <a:p>
            <a:pPr marL="0" indent="0">
              <a:buNone/>
            </a:pPr>
            <a:endParaRPr lang="en-US" sz="2600" dirty="0"/>
          </a:p>
          <a:p>
            <a:pPr marL="0" indent="0">
              <a:buNone/>
            </a:pPr>
            <a:endParaRPr lang="en-US" sz="2600" dirty="0"/>
          </a:p>
        </p:txBody>
      </p:sp>
      <p:sp>
        <p:nvSpPr>
          <p:cNvPr id="4" name="TextBox 3">
            <a:extLst>
              <a:ext uri="{FF2B5EF4-FFF2-40B4-BE49-F238E27FC236}">
                <a16:creationId xmlns:a16="http://schemas.microsoft.com/office/drawing/2014/main" id="{DB7D3C72-414E-9665-E166-5D4493111A35}"/>
              </a:ext>
            </a:extLst>
          </p:cNvPr>
          <p:cNvSpPr txBox="1"/>
          <p:nvPr/>
        </p:nvSpPr>
        <p:spPr>
          <a:xfrm>
            <a:off x="838200" y="681037"/>
            <a:ext cx="4065372" cy="769441"/>
          </a:xfrm>
          <a:prstGeom prst="rect">
            <a:avLst/>
          </a:prstGeom>
          <a:noFill/>
        </p:spPr>
        <p:txBody>
          <a:bodyPr wrap="square" rtlCol="0">
            <a:spAutoFit/>
          </a:bodyPr>
          <a:lstStyle/>
          <a:p>
            <a:r>
              <a:rPr lang="en-US" sz="4400" b="1" dirty="0">
                <a:latin typeface="+mj-lt"/>
              </a:rPr>
              <a:t>Background</a:t>
            </a:r>
          </a:p>
        </p:txBody>
      </p:sp>
    </p:spTree>
    <p:extLst>
      <p:ext uri="{BB962C8B-B14F-4D97-AF65-F5344CB8AC3E}">
        <p14:creationId xmlns:p14="http://schemas.microsoft.com/office/powerpoint/2010/main" val="15397969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6D16D1E-4205-49F5-BD2A-DA769947C1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41" name="Rectangle 40">
            <a:extLst>
              <a:ext uri="{FF2B5EF4-FFF2-40B4-BE49-F238E27FC236}">
                <a16:creationId xmlns:a16="http://schemas.microsoft.com/office/drawing/2014/main" id="{012FD100-C039-4E03-B5E4-2EDFA7290A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42" name="Straight Connector 41">
            <a:extLst>
              <a:ext uri="{FF2B5EF4-FFF2-40B4-BE49-F238E27FC236}">
                <a16:creationId xmlns:a16="http://schemas.microsoft.com/office/drawing/2014/main" id="{4418FCD2-8448-4A81-8EB4-72250F7827B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FB5993E2-C02B-4335-ABA5-D8EC465551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0B801A2-5622-4BE8-9AD2-C337A2CD00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2" name="Title 1">
            <a:extLst>
              <a:ext uri="{FF2B5EF4-FFF2-40B4-BE49-F238E27FC236}">
                <a16:creationId xmlns:a16="http://schemas.microsoft.com/office/drawing/2014/main" id="{5668D4A9-5C99-4CBD-99C9-8D58919F8C5A}"/>
              </a:ext>
            </a:extLst>
          </p:cNvPr>
          <p:cNvSpPr>
            <a:spLocks noGrp="1"/>
          </p:cNvSpPr>
          <p:nvPr>
            <p:ph type="title"/>
          </p:nvPr>
        </p:nvSpPr>
        <p:spPr>
          <a:xfrm>
            <a:off x="492370" y="516835"/>
            <a:ext cx="3084844" cy="5772840"/>
          </a:xfrm>
        </p:spPr>
        <p:txBody>
          <a:bodyPr vert="horz" lIns="91440" tIns="45720" rIns="91440" bIns="45720" rtlCol="0" anchor="ctr">
            <a:normAutofit/>
          </a:bodyPr>
          <a:lstStyle/>
          <a:p>
            <a:r>
              <a:rPr lang="en-US" sz="3600" b="1" dirty="0">
                <a:solidFill>
                  <a:srgbClr val="FFFFFF"/>
                </a:solidFill>
              </a:rPr>
              <a:t>Innovation in Training</a:t>
            </a:r>
          </a:p>
        </p:txBody>
      </p:sp>
      <p:sp>
        <p:nvSpPr>
          <p:cNvPr id="45" name="Rectangle 44">
            <a:extLst>
              <a:ext uri="{FF2B5EF4-FFF2-40B4-BE49-F238E27FC236}">
                <a16:creationId xmlns:a16="http://schemas.microsoft.com/office/drawing/2014/main" id="{B7AF614F-5BC3-4086-99F5-B87C5847A0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graphicFrame>
        <p:nvGraphicFramePr>
          <p:cNvPr id="5" name="Content Placeholder 2">
            <a:extLst>
              <a:ext uri="{FF2B5EF4-FFF2-40B4-BE49-F238E27FC236}">
                <a16:creationId xmlns:a16="http://schemas.microsoft.com/office/drawing/2014/main" id="{71DBB6ED-B0C6-E65F-1351-371B6CDBA391}"/>
              </a:ext>
            </a:extLst>
          </p:cNvPr>
          <p:cNvGraphicFramePr>
            <a:graphicFrameLocks noGrp="1"/>
          </p:cNvGraphicFramePr>
          <p:nvPr>
            <p:ph idx="1"/>
            <p:extLst>
              <p:ext uri="{D42A27DB-BD31-4B8C-83A1-F6EECF244321}">
                <p14:modId xmlns:p14="http://schemas.microsoft.com/office/powerpoint/2010/main" val="664300001"/>
              </p:ext>
            </p:extLst>
          </p:nvPr>
        </p:nvGraphicFramePr>
        <p:xfrm>
          <a:off x="4104079" y="295422"/>
          <a:ext cx="7887925" cy="64570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84513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D379150-F6B4-45C8-BE10-6B278AD40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29" name="Rectangle 28">
            <a:extLst>
              <a:ext uri="{FF2B5EF4-FFF2-40B4-BE49-F238E27FC236}">
                <a16:creationId xmlns:a16="http://schemas.microsoft.com/office/drawing/2014/main" id="{5FFCF544-A370-4A5D-A95F-CA6E0E7191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31" name="Straight Connector 30">
            <a:extLst>
              <a:ext uri="{FF2B5EF4-FFF2-40B4-BE49-F238E27FC236}">
                <a16:creationId xmlns:a16="http://schemas.microsoft.com/office/drawing/2014/main" id="{6EEB3B97-A638-498B-8083-54191CE71E01}"/>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3" name="Rectangle 32">
            <a:extLst>
              <a:ext uri="{FF2B5EF4-FFF2-40B4-BE49-F238E27FC236}">
                <a16:creationId xmlns:a16="http://schemas.microsoft.com/office/drawing/2014/main" id="{C33BF9DD-8A45-4EEE-B231-0A14D322E5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6F608D-2A13-48DD-81EE-5BDFF34180D9}"/>
              </a:ext>
            </a:extLst>
          </p:cNvPr>
          <p:cNvSpPr>
            <a:spLocks noGrp="1"/>
          </p:cNvSpPr>
          <p:nvPr>
            <p:ph type="title"/>
          </p:nvPr>
        </p:nvSpPr>
        <p:spPr>
          <a:xfrm>
            <a:off x="4974770" y="85563"/>
            <a:ext cx="6574972" cy="1450757"/>
          </a:xfrm>
        </p:spPr>
        <p:txBody>
          <a:bodyPr vert="horz" lIns="91440" tIns="45720" rIns="91440" bIns="45720" rtlCol="0" anchor="b">
            <a:normAutofit/>
          </a:bodyPr>
          <a:lstStyle/>
          <a:p>
            <a:r>
              <a:rPr lang="en-US" sz="3600" b="1" dirty="0"/>
              <a:t>Other Innovations</a:t>
            </a:r>
          </a:p>
        </p:txBody>
      </p:sp>
      <p:pic>
        <p:nvPicPr>
          <p:cNvPr id="7" name="Graphic 6" descr="Customer Review">
            <a:extLst>
              <a:ext uri="{FF2B5EF4-FFF2-40B4-BE49-F238E27FC236}">
                <a16:creationId xmlns:a16="http://schemas.microsoft.com/office/drawing/2014/main" id="{606F20EE-F081-8AC2-D031-0CC35EEBFAD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33999" y="1296626"/>
            <a:ext cx="4001315" cy="4001315"/>
          </a:xfrm>
          <a:prstGeom prst="rect">
            <a:avLst/>
          </a:prstGeom>
        </p:spPr>
      </p:pic>
      <p:cxnSp>
        <p:nvCxnSpPr>
          <p:cNvPr id="35" name="Straight Connector 34">
            <a:extLst>
              <a:ext uri="{FF2B5EF4-FFF2-40B4-BE49-F238E27FC236}">
                <a16:creationId xmlns:a16="http://schemas.microsoft.com/office/drawing/2014/main" id="{9020DCC9-F851-4562-BB20-1AB3C51BFD0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7EB7CC5-F755-452A-9F89-AE625104EBA5}"/>
              </a:ext>
            </a:extLst>
          </p:cNvPr>
          <p:cNvSpPr>
            <a:spLocks noGrp="1"/>
          </p:cNvSpPr>
          <p:nvPr>
            <p:ph idx="1"/>
          </p:nvPr>
        </p:nvSpPr>
        <p:spPr>
          <a:xfrm>
            <a:off x="4290642" y="2198914"/>
            <a:ext cx="7732541" cy="3933876"/>
          </a:xfrm>
        </p:spPr>
        <p:txBody>
          <a:bodyPr vert="horz" lIns="0" tIns="45720" rIns="0" bIns="45720" rtlCol="0">
            <a:normAutofit/>
          </a:bodyPr>
          <a:lstStyle/>
          <a:p>
            <a:pPr>
              <a:buFont typeface="Wingdings" panose="05000000000000000000" pitchFamily="2" charset="2"/>
              <a:buChar char="§"/>
            </a:pPr>
            <a:r>
              <a:rPr lang="en-US" sz="2400" dirty="0"/>
              <a:t>   Collaborative research involving multiple centers and grant writing.</a:t>
            </a:r>
          </a:p>
          <a:p>
            <a:pPr marL="0" indent="0">
              <a:buNone/>
            </a:pPr>
            <a:endParaRPr lang="en-US" sz="2400" dirty="0"/>
          </a:p>
          <a:p>
            <a:pPr>
              <a:buFont typeface="Wingdings" panose="05000000000000000000" pitchFamily="2" charset="2"/>
              <a:buChar char="§"/>
            </a:pPr>
            <a:r>
              <a:rPr lang="en-US" sz="2400" dirty="0"/>
              <a:t>   Establishing a professional society (Neurosurgical Society of Uganda(NSU), gives a legal framework to operate.</a:t>
            </a:r>
          </a:p>
          <a:p>
            <a:pPr marL="0" indent="0">
              <a:buNone/>
            </a:pPr>
            <a:endParaRPr lang="en-US" sz="2400" dirty="0"/>
          </a:p>
          <a:p>
            <a:pPr>
              <a:buFont typeface="Wingdings" panose="05000000000000000000" pitchFamily="2" charset="2"/>
              <a:buChar char="§"/>
            </a:pPr>
            <a:r>
              <a:rPr lang="en-US" sz="2400" dirty="0"/>
              <a:t>   Memberships; East African Association of  Neurological Surgeons(EAANS),Continental Association of African Neurosurgical Societies (CAANS) and FIENS.</a:t>
            </a:r>
          </a:p>
        </p:txBody>
      </p:sp>
      <p:sp>
        <p:nvSpPr>
          <p:cNvPr id="37" name="Rectangle 36">
            <a:extLst>
              <a:ext uri="{FF2B5EF4-FFF2-40B4-BE49-F238E27FC236}">
                <a16:creationId xmlns:a16="http://schemas.microsoft.com/office/drawing/2014/main" id="{D5FBCAC9-BD8B-4F3B-AD74-EF37D421134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39" name="Rectangle 38">
            <a:extLst>
              <a:ext uri="{FF2B5EF4-FFF2-40B4-BE49-F238E27FC236}">
                <a16:creationId xmlns:a16="http://schemas.microsoft.com/office/drawing/2014/main" id="{9556C5A8-AD7E-4CE7-87BE-9EA3B5E178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Tree>
    <p:extLst>
      <p:ext uri="{BB962C8B-B14F-4D97-AF65-F5344CB8AC3E}">
        <p14:creationId xmlns:p14="http://schemas.microsoft.com/office/powerpoint/2010/main" val="15783156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00B5AE2-C5CC-499C-8F2D-249888BE22C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26" name="Rectangle 25">
            <a:extLst>
              <a:ext uri="{FF2B5EF4-FFF2-40B4-BE49-F238E27FC236}">
                <a16:creationId xmlns:a16="http://schemas.microsoft.com/office/drawing/2014/main" id="{BA7A3698-B350-40E5-8475-9BCC41A089F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28" name="Straight Connector 27">
            <a:extLst>
              <a:ext uri="{FF2B5EF4-FFF2-40B4-BE49-F238E27FC236}">
                <a16:creationId xmlns:a16="http://schemas.microsoft.com/office/drawing/2014/main" id="{0AC655C7-EC94-4BE6-84C8-2F9EFBBB278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35A4ACD-D8F8-4EC8-8316-A797AD712DB9}"/>
              </a:ext>
            </a:extLst>
          </p:cNvPr>
          <p:cNvPicPr>
            <a:picLocks noChangeAspect="1"/>
          </p:cNvPicPr>
          <p:nvPr/>
        </p:nvPicPr>
        <p:blipFill rotWithShape="1">
          <a:blip r:embed="rId2">
            <a:duotone>
              <a:schemeClr val="bg2">
                <a:shade val="45000"/>
                <a:satMod val="135000"/>
              </a:schemeClr>
              <a:prstClr val="white"/>
            </a:duotone>
            <a:alphaModFix amt="35000"/>
          </a:blip>
          <a:srcRect t="7784" b="7946"/>
          <a:stretch/>
        </p:blipFill>
        <p:spPr>
          <a:xfrm>
            <a:off x="20" y="10"/>
            <a:ext cx="12191980" cy="6857990"/>
          </a:xfrm>
          <a:prstGeom prst="rect">
            <a:avLst/>
          </a:prstGeom>
        </p:spPr>
      </p:pic>
      <p:cxnSp>
        <p:nvCxnSpPr>
          <p:cNvPr id="30" name="Straight Connector 29">
            <a:extLst>
              <a:ext uri="{FF2B5EF4-FFF2-40B4-BE49-F238E27FC236}">
                <a16:creationId xmlns:a16="http://schemas.microsoft.com/office/drawing/2014/main" id="{E9F7CBA9-9D9B-479F-AAB5-BF785971CD8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94B1294-8F0A-4C98-9758-790CE1BFA46E}"/>
              </a:ext>
            </a:extLst>
          </p:cNvPr>
          <p:cNvSpPr>
            <a:spLocks noGrp="1"/>
          </p:cNvSpPr>
          <p:nvPr>
            <p:ph type="title"/>
          </p:nvPr>
        </p:nvSpPr>
        <p:spPr>
          <a:xfrm>
            <a:off x="1097280" y="286604"/>
            <a:ext cx="10058400" cy="1204572"/>
          </a:xfrm>
        </p:spPr>
        <p:txBody>
          <a:bodyPr vert="horz" lIns="91440" tIns="45720" rIns="91440" bIns="45720" rtlCol="0" anchor="b">
            <a:normAutofit/>
          </a:bodyPr>
          <a:lstStyle/>
          <a:p>
            <a:r>
              <a:rPr lang="en-US" sz="3600" b="1" kern="1200" spc="-50" baseline="0" dirty="0">
                <a:solidFill>
                  <a:schemeClr val="tx1">
                    <a:lumMod val="75000"/>
                    <a:lumOff val="25000"/>
                  </a:schemeClr>
                </a:solidFill>
                <a:latin typeface="+mj-lt"/>
                <a:ea typeface="+mj-ea"/>
                <a:cs typeface="+mj-cs"/>
              </a:rPr>
              <a:t>Challenges</a:t>
            </a:r>
          </a:p>
        </p:txBody>
      </p:sp>
      <p:sp>
        <p:nvSpPr>
          <p:cNvPr id="3" name="Content Placeholder 2">
            <a:extLst>
              <a:ext uri="{FF2B5EF4-FFF2-40B4-BE49-F238E27FC236}">
                <a16:creationId xmlns:a16="http://schemas.microsoft.com/office/drawing/2014/main" id="{47C5C24C-4A8E-47F6-AE2C-78C1563A5450}"/>
              </a:ext>
            </a:extLst>
          </p:cNvPr>
          <p:cNvSpPr>
            <a:spLocks noGrp="1"/>
          </p:cNvSpPr>
          <p:nvPr>
            <p:ph idx="1"/>
          </p:nvPr>
        </p:nvSpPr>
        <p:spPr>
          <a:xfrm>
            <a:off x="1097279" y="1845734"/>
            <a:ext cx="11094721" cy="4023360"/>
          </a:xfrm>
        </p:spPr>
        <p:txBody>
          <a:bodyPr vert="horz" lIns="0" tIns="45720" rIns="0" bIns="45720" rtlCol="0">
            <a:normAutofit/>
          </a:bodyPr>
          <a:lstStyle/>
          <a:p>
            <a:pPr>
              <a:buFont typeface="Calibri" panose="020F0502020204030204" pitchFamily="34" charset="0"/>
              <a:buChar char="§"/>
            </a:pPr>
            <a:r>
              <a:rPr lang="en-US" sz="2400" dirty="0"/>
              <a:t>   Limited space, only two public hospitals offering neurosurgery services in the country.</a:t>
            </a:r>
          </a:p>
          <a:p>
            <a:pPr>
              <a:buFont typeface="Calibri" panose="020F0502020204030204" pitchFamily="34" charset="0"/>
              <a:buChar char="§"/>
            </a:pPr>
            <a:r>
              <a:rPr lang="en-US" sz="2400" dirty="0"/>
              <a:t>   Acute shortages of trained personnel to run the services.</a:t>
            </a:r>
          </a:p>
          <a:p>
            <a:pPr>
              <a:buFont typeface="Calibri" panose="020F0502020204030204" pitchFamily="34" charset="0"/>
              <a:buChar char="§"/>
            </a:pPr>
            <a:r>
              <a:rPr lang="en-US" sz="2400" dirty="0"/>
              <a:t>   Challenges of co-operation with some stake holders.</a:t>
            </a:r>
          </a:p>
          <a:p>
            <a:pPr>
              <a:buFont typeface="Calibri" panose="020F0502020204030204" pitchFamily="34" charset="0"/>
              <a:buChar char="§"/>
            </a:pPr>
            <a:r>
              <a:rPr lang="en-US" sz="2400" dirty="0"/>
              <a:t>   Limited subspecialized services within neurosurgery.</a:t>
            </a:r>
          </a:p>
          <a:p>
            <a:pPr>
              <a:buFont typeface="Calibri" panose="020F0502020204030204" pitchFamily="34" charset="0"/>
              <a:buChar char="§"/>
            </a:pPr>
            <a:r>
              <a:rPr lang="en-US" sz="2400" dirty="0"/>
              <a:t>   Limited supplies</a:t>
            </a:r>
          </a:p>
          <a:p>
            <a:pPr>
              <a:buFont typeface="Calibri" panose="020F0502020204030204" pitchFamily="34" charset="0"/>
              <a:buChar char="§"/>
            </a:pPr>
            <a:r>
              <a:rPr lang="en-US" sz="2400" dirty="0"/>
              <a:t>   Inadequate service delivery, No Equity </a:t>
            </a:r>
            <a:endParaRPr lang="en-US" sz="2400" dirty="0" smtClean="0"/>
          </a:p>
          <a:p>
            <a:pPr>
              <a:buFont typeface="Calibri" panose="020F0502020204030204" pitchFamily="34" charset="0"/>
              <a:buChar char="§"/>
            </a:pPr>
            <a:r>
              <a:rPr lang="en-US" sz="2400" dirty="0" smtClean="0"/>
              <a:t>   Convincing the community about the demand of neurosurgery services </a:t>
            </a:r>
            <a:endParaRPr lang="en-US" sz="2400" dirty="0"/>
          </a:p>
          <a:p>
            <a:pPr>
              <a:buFont typeface="Calibri" panose="020F0502020204030204" pitchFamily="34" charset="0"/>
              <a:buChar char="§"/>
            </a:pPr>
            <a:endParaRPr lang="en-US" sz="2400" dirty="0"/>
          </a:p>
        </p:txBody>
      </p:sp>
      <p:sp>
        <p:nvSpPr>
          <p:cNvPr id="32" name="Rectangle 31">
            <a:extLst>
              <a:ext uri="{FF2B5EF4-FFF2-40B4-BE49-F238E27FC236}">
                <a16:creationId xmlns:a16="http://schemas.microsoft.com/office/drawing/2014/main" id="{154480E5-678B-478F-9170-46502C5FB3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34" name="Rectangle 33">
            <a:extLst>
              <a:ext uri="{FF2B5EF4-FFF2-40B4-BE49-F238E27FC236}">
                <a16:creationId xmlns:a16="http://schemas.microsoft.com/office/drawing/2014/main" id="{B598D875-841B-47A7-B4C8-237DBCE2FB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Tree>
    <p:extLst>
      <p:ext uri="{BB962C8B-B14F-4D97-AF65-F5344CB8AC3E}">
        <p14:creationId xmlns:p14="http://schemas.microsoft.com/office/powerpoint/2010/main" val="2259953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2E725B-8922-48CF-B3D8-A820AE7AA814}"/>
              </a:ext>
            </a:extLst>
          </p:cNvPr>
          <p:cNvSpPr>
            <a:spLocks noGrp="1"/>
          </p:cNvSpPr>
          <p:nvPr>
            <p:ph type="ctrTitle"/>
          </p:nvPr>
        </p:nvSpPr>
        <p:spPr>
          <a:xfrm>
            <a:off x="1524000" y="2358038"/>
            <a:ext cx="9144000" cy="2387600"/>
          </a:xfrm>
        </p:spPr>
        <p:txBody>
          <a:bodyPr>
            <a:normAutofit fontScale="90000"/>
          </a:bodyPr>
          <a:lstStyle/>
          <a:p>
            <a:pPr marL="0" marR="0" algn="ctr">
              <a:lnSpc>
                <a:spcPct val="107000"/>
              </a:lnSpc>
              <a:spcBef>
                <a:spcPts val="0"/>
              </a:spcBef>
              <a:spcAft>
                <a:spcPts val="800"/>
              </a:spcAft>
            </a:pPr>
            <a:r>
              <a:rPr lang="en-US" sz="4000" b="1" kern="100" dirty="0">
                <a:latin typeface="Times New Roman" panose="02020603050405020304" pitchFamily="18" charset="0"/>
                <a:ea typeface="Calibri" panose="020F0502020204030204" pitchFamily="34" charset="0"/>
                <a:cs typeface="Times New Roman" panose="02020603050405020304" pitchFamily="18" charset="0"/>
              </a:rPr>
              <a:t>FUTURE OF NEUROSURGERY IN UGANDA</a:t>
            </a:r>
            <a:r>
              <a:rPr lang="en-US" sz="5400" kern="100" dirty="0">
                <a:latin typeface="Calibri" panose="020F0502020204030204" pitchFamily="34" charset="0"/>
                <a:ea typeface="Calibri" panose="020F0502020204030204" pitchFamily="34" charset="0"/>
                <a:cs typeface="Times New Roman" panose="02020603050405020304" pitchFamily="18" charset="0"/>
              </a:rPr>
              <a:t/>
            </a:r>
            <a:br>
              <a:rPr lang="en-US" sz="5400" kern="1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26014386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9110B5D-F2F3-405A-B01C-B20C37810512}"/>
              </a:ext>
            </a:extLst>
          </p:cNvPr>
          <p:cNvPicPr>
            <a:picLocks noGrp="1"/>
          </p:cNvPicPr>
          <p:nvPr>
            <p:ph idx="1"/>
          </p:nvPr>
        </p:nvPicPr>
        <p:blipFill>
          <a:blip r:embed="rId2"/>
          <a:stretch>
            <a:fillRect/>
          </a:stretch>
        </p:blipFill>
        <p:spPr>
          <a:xfrm>
            <a:off x="512618" y="1482811"/>
            <a:ext cx="11305308" cy="2653091"/>
          </a:xfrm>
          <a:prstGeom prst="rect">
            <a:avLst/>
          </a:prstGeom>
        </p:spPr>
      </p:pic>
    </p:spTree>
    <p:extLst>
      <p:ext uri="{BB962C8B-B14F-4D97-AF65-F5344CB8AC3E}">
        <p14:creationId xmlns:p14="http://schemas.microsoft.com/office/powerpoint/2010/main" val="29396169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gandan Neurosurgical Society elects ...">
            <a:extLst>
              <a:ext uri="{FF2B5EF4-FFF2-40B4-BE49-F238E27FC236}">
                <a16:creationId xmlns:a16="http://schemas.microsoft.com/office/drawing/2014/main" id="{030165D6-8A80-985E-D2DC-B2570D00B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3709" y="1357749"/>
            <a:ext cx="7924800" cy="42533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079BC8-100C-7C1B-8F2C-AFE7ABC42DF8}"/>
              </a:ext>
            </a:extLst>
          </p:cNvPr>
          <p:cNvSpPr txBox="1"/>
          <p:nvPr/>
        </p:nvSpPr>
        <p:spPr>
          <a:xfrm>
            <a:off x="4065563" y="478302"/>
            <a:ext cx="5697415" cy="646331"/>
          </a:xfrm>
          <a:prstGeom prst="rect">
            <a:avLst/>
          </a:prstGeom>
          <a:noFill/>
        </p:spPr>
        <p:txBody>
          <a:bodyPr wrap="square" rtlCol="0">
            <a:spAutoFit/>
          </a:bodyPr>
          <a:lstStyle/>
          <a:p>
            <a:r>
              <a:rPr lang="en-US" sz="3600" dirty="0"/>
              <a:t>Leadership of the NSU</a:t>
            </a:r>
            <a:endParaRPr lang="en-UG" sz="3600" dirty="0"/>
          </a:p>
        </p:txBody>
      </p:sp>
    </p:spTree>
    <p:extLst>
      <p:ext uri="{BB962C8B-B14F-4D97-AF65-F5344CB8AC3E}">
        <p14:creationId xmlns:p14="http://schemas.microsoft.com/office/powerpoint/2010/main" val="18946247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C7A1D3E-A800-478B-80BF-81A19FD2725D}"/>
              </a:ext>
            </a:extLst>
          </p:cNvPr>
          <p:cNvPicPr>
            <a:picLocks noGrp="1"/>
          </p:cNvPicPr>
          <p:nvPr>
            <p:ph idx="1"/>
          </p:nvPr>
        </p:nvPicPr>
        <p:blipFill>
          <a:blip r:embed="rId2"/>
          <a:stretch>
            <a:fillRect/>
          </a:stretch>
        </p:blipFill>
        <p:spPr>
          <a:xfrm>
            <a:off x="827155" y="111211"/>
            <a:ext cx="9623132" cy="5097604"/>
          </a:xfrm>
          <a:prstGeom prst="rect">
            <a:avLst/>
          </a:prstGeom>
        </p:spPr>
      </p:pic>
      <p:sp>
        <p:nvSpPr>
          <p:cNvPr id="2" name="TextBox 1">
            <a:extLst>
              <a:ext uri="{FF2B5EF4-FFF2-40B4-BE49-F238E27FC236}">
                <a16:creationId xmlns:a16="http://schemas.microsoft.com/office/drawing/2014/main" id="{80E5D3FB-322B-B14C-1794-2B093AB032F0}"/>
              </a:ext>
            </a:extLst>
          </p:cNvPr>
          <p:cNvSpPr txBox="1"/>
          <p:nvPr/>
        </p:nvSpPr>
        <p:spPr>
          <a:xfrm>
            <a:off x="2363372" y="6374579"/>
            <a:ext cx="7948246" cy="523220"/>
          </a:xfrm>
          <a:prstGeom prst="rect">
            <a:avLst/>
          </a:prstGeom>
          <a:noFill/>
        </p:spPr>
        <p:txBody>
          <a:bodyPr wrap="square" rtlCol="0">
            <a:spAutoFit/>
          </a:bodyPr>
          <a:lstStyle/>
          <a:p>
            <a:pPr algn="ctr"/>
            <a:r>
              <a:rPr lang="en-US" sz="2800" dirty="0">
                <a:solidFill>
                  <a:schemeClr val="bg1"/>
                </a:solidFill>
              </a:rPr>
              <a:t>NEUROSURGICAL SOCIETY OF UGANDA</a:t>
            </a:r>
            <a:endParaRPr lang="en-UG" sz="2800" dirty="0">
              <a:solidFill>
                <a:schemeClr val="bg1"/>
              </a:solidFill>
            </a:endParaRPr>
          </a:p>
        </p:txBody>
      </p:sp>
      <p:sp>
        <p:nvSpPr>
          <p:cNvPr id="5" name="TextBox 4">
            <a:extLst>
              <a:ext uri="{FF2B5EF4-FFF2-40B4-BE49-F238E27FC236}">
                <a16:creationId xmlns:a16="http://schemas.microsoft.com/office/drawing/2014/main" id="{80E5D3FB-322B-B14C-1794-2B093AB032F0}"/>
              </a:ext>
            </a:extLst>
          </p:cNvPr>
          <p:cNvSpPr txBox="1"/>
          <p:nvPr/>
        </p:nvSpPr>
        <p:spPr>
          <a:xfrm>
            <a:off x="3916643" y="5437754"/>
            <a:ext cx="3999327" cy="584775"/>
          </a:xfrm>
          <a:prstGeom prst="rect">
            <a:avLst/>
          </a:prstGeom>
          <a:noFill/>
        </p:spPr>
        <p:txBody>
          <a:bodyPr wrap="square" rtlCol="0">
            <a:spAutoFit/>
          </a:bodyPr>
          <a:lstStyle/>
          <a:p>
            <a:pPr algn="ctr"/>
            <a:r>
              <a:rPr lang="en-US" sz="1600" i="1" dirty="0" smtClean="0">
                <a:latin typeface="Times New Roman" panose="02020603050405020304" pitchFamily="18" charset="0"/>
                <a:cs typeface="Times New Roman" panose="02020603050405020304" pitchFamily="18" charset="0"/>
              </a:rPr>
              <a:t>Safe  anesthesia and rehabilitation services and chemo-radiotherapy </a:t>
            </a:r>
            <a:endParaRPr lang="en-UG"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59877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34C0BC-395A-4D26-9B90-5F2117DA25C7}"/>
              </a:ext>
            </a:extLst>
          </p:cNvPr>
          <p:cNvSpPr>
            <a:spLocks noGrp="1"/>
          </p:cNvSpPr>
          <p:nvPr>
            <p:ph idx="1"/>
          </p:nvPr>
        </p:nvSpPr>
        <p:spPr>
          <a:xfrm>
            <a:off x="838200" y="681037"/>
            <a:ext cx="10515600" cy="5495926"/>
          </a:xfrm>
        </p:spPr>
        <p:txBody>
          <a:bodyPr/>
          <a:lstStyle/>
          <a:p>
            <a:endParaRPr lang="en-US" dirty="0"/>
          </a:p>
        </p:txBody>
      </p:sp>
      <p:pic>
        <p:nvPicPr>
          <p:cNvPr id="4" name="Picture 3">
            <a:extLst>
              <a:ext uri="{FF2B5EF4-FFF2-40B4-BE49-F238E27FC236}">
                <a16:creationId xmlns:a16="http://schemas.microsoft.com/office/drawing/2014/main" id="{6C7BB3E7-AE7B-4242-B21B-1E60CDBE233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5999" y="2006355"/>
            <a:ext cx="8298873" cy="4047893"/>
          </a:xfrm>
          <a:prstGeom prst="rect">
            <a:avLst/>
          </a:prstGeom>
          <a:noFill/>
          <a:ln>
            <a:noFill/>
          </a:ln>
        </p:spPr>
      </p:pic>
      <p:sp>
        <p:nvSpPr>
          <p:cNvPr id="5" name="TextBox 4">
            <a:extLst>
              <a:ext uri="{FF2B5EF4-FFF2-40B4-BE49-F238E27FC236}">
                <a16:creationId xmlns:a16="http://schemas.microsoft.com/office/drawing/2014/main" id="{5E830088-F0B8-40B3-AF5D-67A35A1361E9}"/>
              </a:ext>
            </a:extLst>
          </p:cNvPr>
          <p:cNvSpPr txBox="1"/>
          <p:nvPr/>
        </p:nvSpPr>
        <p:spPr>
          <a:xfrm>
            <a:off x="0" y="1356855"/>
            <a:ext cx="11353800" cy="461665"/>
          </a:xfrm>
          <a:prstGeom prst="rect">
            <a:avLst/>
          </a:prstGeom>
          <a:noFill/>
        </p:spPr>
        <p:txBody>
          <a:bodyPr wrap="square" rtlCol="0">
            <a:spAutoFit/>
          </a:bodyPr>
          <a:lstStyle/>
          <a:p>
            <a:pPr algn="ctr"/>
            <a:r>
              <a:rPr lang="en-US" sz="2400" kern="100" dirty="0">
                <a:latin typeface="Times New Roman" panose="02020603050405020304" pitchFamily="18" charset="0"/>
                <a:ea typeface="Calibri" panose="020F0502020204030204" pitchFamily="34" charset="0"/>
                <a:cs typeface="Times New Roman" panose="02020603050405020304" pitchFamily="18" charset="0"/>
              </a:rPr>
              <a:t>Strengthening and expanding the COSECSA and </a:t>
            </a:r>
            <a:r>
              <a:rPr lang="en-US" sz="2400" kern="100" dirty="0" err="1">
                <a:latin typeface="Times New Roman" panose="02020603050405020304" pitchFamily="18" charset="0"/>
                <a:ea typeface="Calibri" panose="020F0502020204030204" pitchFamily="34" charset="0"/>
                <a:cs typeface="Times New Roman" panose="02020603050405020304" pitchFamily="18" charset="0"/>
              </a:rPr>
              <a:t>MMed</a:t>
            </a:r>
            <a:r>
              <a:rPr lang="en-US" sz="2400" kern="100" dirty="0">
                <a:latin typeface="Times New Roman" panose="02020603050405020304" pitchFamily="18" charset="0"/>
                <a:ea typeface="Calibri" panose="020F0502020204030204" pitchFamily="34" charset="0"/>
                <a:cs typeface="Times New Roman" panose="02020603050405020304" pitchFamily="18" charset="0"/>
              </a:rPr>
              <a:t> Neurosurgery Training Programs</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B582E0B-A431-45C0-AF2F-A64FCF730183}"/>
              </a:ext>
            </a:extLst>
          </p:cNvPr>
          <p:cNvSpPr txBox="1"/>
          <p:nvPr/>
        </p:nvSpPr>
        <p:spPr>
          <a:xfrm>
            <a:off x="3685309" y="681037"/>
            <a:ext cx="5186843"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Expanding Training</a:t>
            </a:r>
            <a:endParaRPr lang="en-US" sz="36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DF68523-3A24-42A4-8343-3A1BA6755C86}"/>
              </a:ext>
            </a:extLst>
          </p:cNvPr>
          <p:cNvSpPr txBox="1"/>
          <p:nvPr/>
        </p:nvSpPr>
        <p:spPr>
          <a:xfrm>
            <a:off x="-200238" y="3879766"/>
            <a:ext cx="2486237" cy="2048766"/>
          </a:xfrm>
          <a:prstGeom prst="rect">
            <a:avLst/>
          </a:prstGeom>
          <a:noFill/>
        </p:spPr>
        <p:txBody>
          <a:bodyPr wrap="square" rtlCol="0">
            <a:spAutoFit/>
          </a:bodyPr>
          <a:lstStyle/>
          <a:p>
            <a:pPr marL="457200" marR="0" indent="457200" algn="ctr">
              <a:lnSpc>
                <a:spcPct val="107000"/>
              </a:lnSpc>
              <a:spcBef>
                <a:spcPts val="0"/>
              </a:spcBef>
              <a:spcAft>
                <a:spcPts val="800"/>
              </a:spcAft>
            </a:pPr>
            <a:r>
              <a:rPr lang="en-US" sz="2400" i="1" kern="100" dirty="0">
                <a:latin typeface="Times New Roman" panose="02020603050405020304" pitchFamily="18" charset="0"/>
                <a:ea typeface="Calibri" panose="020F0502020204030204" pitchFamily="34" charset="0"/>
                <a:cs typeface="Times New Roman" panose="02020603050405020304" pitchFamily="18" charset="0"/>
              </a:rPr>
              <a:t>2023 COSECSA graduation and scientific conference</a:t>
            </a:r>
            <a:endParaRPr lang="en-US" sz="24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569993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D16D1E-4205-49F5-BD2A-DA769947C1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16" name="Rectangle 15">
            <a:extLst>
              <a:ext uri="{FF2B5EF4-FFF2-40B4-BE49-F238E27FC236}">
                <a16:creationId xmlns:a16="http://schemas.microsoft.com/office/drawing/2014/main" id="{012FD100-C039-4E03-B5E4-2EDFA7290A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18" name="Straight Connector 17">
            <a:extLst>
              <a:ext uri="{FF2B5EF4-FFF2-40B4-BE49-F238E27FC236}">
                <a16:creationId xmlns:a16="http://schemas.microsoft.com/office/drawing/2014/main" id="{4418FCD2-8448-4A81-8EB4-72250F7827B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88B2F40-1D0A-43C7-8E48-364E8757990A}"/>
              </a:ext>
            </a:extLst>
          </p:cNvPr>
          <p:cNvSpPr txBox="1"/>
          <p:nvPr/>
        </p:nvSpPr>
        <p:spPr>
          <a:xfrm>
            <a:off x="112542" y="286604"/>
            <a:ext cx="12079458" cy="807346"/>
          </a:xfrm>
          <a:prstGeom prst="rect">
            <a:avLst/>
          </a:prstGeom>
        </p:spPr>
        <p:txBody>
          <a:bodyPr vert="horz" lIns="91440" tIns="45720" rIns="91440" bIns="45720" rtlCol="0" anchor="b">
            <a:normAutofit/>
          </a:bodyPr>
          <a:lstStyle/>
          <a:p>
            <a:pPr defTabSz="914400">
              <a:lnSpc>
                <a:spcPct val="85000"/>
              </a:lnSpc>
              <a:spcBef>
                <a:spcPct val="0"/>
              </a:spcBef>
              <a:spcAft>
                <a:spcPts val="800"/>
              </a:spcAft>
            </a:pPr>
            <a:r>
              <a:rPr lang="en-US" sz="3600" b="1" spc="-50" dirty="0">
                <a:solidFill>
                  <a:schemeClr val="tx1">
                    <a:lumMod val="75000"/>
                    <a:lumOff val="25000"/>
                  </a:schemeClr>
                </a:solidFill>
                <a:latin typeface="+mj-lt"/>
                <a:ea typeface="+mj-ea"/>
                <a:cs typeface="+mj-cs"/>
              </a:rPr>
              <a:t>Increasing Neurosurgical Service </a:t>
            </a:r>
            <a:r>
              <a:rPr lang="en-US" sz="3600" b="1" spc="-50" dirty="0" err="1">
                <a:solidFill>
                  <a:schemeClr val="tx1">
                    <a:lumMod val="75000"/>
                    <a:lumOff val="25000"/>
                  </a:schemeClr>
                </a:solidFill>
                <a:latin typeface="+mj-lt"/>
                <a:ea typeface="+mj-ea"/>
                <a:cs typeface="+mj-cs"/>
              </a:rPr>
              <a:t>Centres</a:t>
            </a:r>
            <a:r>
              <a:rPr lang="en-US" sz="3600" b="1" spc="-50" dirty="0">
                <a:solidFill>
                  <a:schemeClr val="tx1">
                    <a:lumMod val="75000"/>
                    <a:lumOff val="25000"/>
                  </a:schemeClr>
                </a:solidFill>
                <a:latin typeface="+mj-lt"/>
                <a:ea typeface="+mj-ea"/>
                <a:cs typeface="+mj-cs"/>
              </a:rPr>
              <a:t> and Strengthening Services</a:t>
            </a:r>
            <a:endParaRPr lang="en-US" sz="3600" spc="-50" dirty="0">
              <a:solidFill>
                <a:schemeClr val="tx1">
                  <a:lumMod val="75000"/>
                  <a:lumOff val="25000"/>
                </a:schemeClr>
              </a:solidFill>
              <a:latin typeface="+mj-lt"/>
              <a:ea typeface="+mj-ea"/>
              <a:cs typeface="+mj-cs"/>
            </a:endParaRPr>
          </a:p>
        </p:txBody>
      </p:sp>
      <p:pic>
        <p:nvPicPr>
          <p:cNvPr id="6" name="Content Placeholder 5">
            <a:extLst>
              <a:ext uri="{FF2B5EF4-FFF2-40B4-BE49-F238E27FC236}">
                <a16:creationId xmlns:a16="http://schemas.microsoft.com/office/drawing/2014/main" id="{11076349-79C3-4C02-A8F9-B98873809F50}"/>
              </a:ext>
            </a:extLst>
          </p:cNvPr>
          <p:cNvPicPr>
            <a:picLocks/>
          </p:cNvPicPr>
          <p:nvPr/>
        </p:nvPicPr>
        <p:blipFill>
          <a:blip r:embed="rId2"/>
          <a:stretch>
            <a:fillRect/>
          </a:stretch>
        </p:blipFill>
        <p:spPr>
          <a:xfrm>
            <a:off x="520506" y="3816818"/>
            <a:ext cx="5359789" cy="2934511"/>
          </a:xfrm>
          <a:prstGeom prst="rect">
            <a:avLst/>
          </a:prstGeom>
        </p:spPr>
      </p:pic>
      <p:pic>
        <p:nvPicPr>
          <p:cNvPr id="7" name="Picture 6">
            <a:extLst>
              <a:ext uri="{FF2B5EF4-FFF2-40B4-BE49-F238E27FC236}">
                <a16:creationId xmlns:a16="http://schemas.microsoft.com/office/drawing/2014/main" id="{95163366-A2CF-400B-953B-422094ADE91F}"/>
              </a:ext>
            </a:extLst>
          </p:cNvPr>
          <p:cNvPicPr/>
          <p:nvPr/>
        </p:nvPicPr>
        <p:blipFill rotWithShape="1">
          <a:blip r:embed="rId3"/>
          <a:srcRect l="10034" r="6949"/>
          <a:stretch/>
        </p:blipFill>
        <p:spPr bwMode="auto">
          <a:xfrm>
            <a:off x="7031927" y="3736442"/>
            <a:ext cx="4630190" cy="2997641"/>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4485D95E-06E8-472E-8357-F3364C03110A}"/>
              </a:ext>
            </a:extLst>
          </p:cNvPr>
          <p:cNvSpPr txBox="1"/>
          <p:nvPr/>
        </p:nvSpPr>
        <p:spPr>
          <a:xfrm>
            <a:off x="258471" y="3087514"/>
            <a:ext cx="5794173" cy="670440"/>
          </a:xfrm>
          <a:prstGeom prst="rect">
            <a:avLst/>
          </a:prstGeom>
          <a:noFill/>
        </p:spPr>
        <p:txBody>
          <a:bodyPr wrap="square" rtlCol="0">
            <a:spAutoFit/>
          </a:bodyPr>
          <a:lstStyle/>
          <a:p>
            <a:pPr algn="ctr" defTabSz="356616">
              <a:lnSpc>
                <a:spcPct val="107000"/>
              </a:lnSpc>
              <a:spcAft>
                <a:spcPts val="624"/>
              </a:spcAft>
            </a:pPr>
            <a:r>
              <a:rPr lang="en-US" b="1" i="1" kern="100" dirty="0">
                <a:solidFill>
                  <a:schemeClr val="tx1"/>
                </a:solidFill>
                <a:latin typeface="Times New Roman" panose="02020603050405020304" pitchFamily="18" charset="0"/>
                <a:ea typeface="+mn-ea"/>
                <a:cs typeface="Times New Roman" panose="02020603050405020304" pitchFamily="18" charset="0"/>
              </a:rPr>
              <a:t>Architectural design of the planned Neurosurgical Society of Uganda (NSU) hospital in Kampala</a:t>
            </a:r>
            <a:endParaRPr lang="en-US" b="1"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97C2868-1875-4A38-8957-775EC2926B28}"/>
              </a:ext>
            </a:extLst>
          </p:cNvPr>
          <p:cNvSpPr txBox="1"/>
          <p:nvPr/>
        </p:nvSpPr>
        <p:spPr>
          <a:xfrm>
            <a:off x="6009288" y="3044982"/>
            <a:ext cx="6018589" cy="670440"/>
          </a:xfrm>
          <a:prstGeom prst="rect">
            <a:avLst/>
          </a:prstGeom>
          <a:noFill/>
        </p:spPr>
        <p:txBody>
          <a:bodyPr wrap="square" rtlCol="0">
            <a:spAutoFit/>
          </a:bodyPr>
          <a:lstStyle/>
          <a:p>
            <a:pPr algn="ctr" defTabSz="356616">
              <a:lnSpc>
                <a:spcPct val="107000"/>
              </a:lnSpc>
              <a:spcAft>
                <a:spcPts val="624"/>
              </a:spcAft>
            </a:pPr>
            <a:r>
              <a:rPr lang="en-US" b="1" i="1" kern="100" dirty="0">
                <a:solidFill>
                  <a:schemeClr val="tx1"/>
                </a:solidFill>
                <a:latin typeface="Times New Roman" panose="02020603050405020304" pitchFamily="18" charset="0"/>
                <a:ea typeface="+mn-ea"/>
                <a:cs typeface="Times New Roman" panose="02020603050405020304" pitchFamily="18" charset="0"/>
              </a:rPr>
              <a:t>Architectural design of the planned Uganda Neurosciences Institute (UNI) in Mbarara</a:t>
            </a:r>
            <a:endParaRPr lang="en-US" b="1"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A7FECFAD-42FF-4332-AEF3-1E028F6EF9F4}"/>
              </a:ext>
            </a:extLst>
          </p:cNvPr>
          <p:cNvSpPr txBox="1"/>
          <p:nvPr/>
        </p:nvSpPr>
        <p:spPr>
          <a:xfrm>
            <a:off x="439531" y="1701713"/>
            <a:ext cx="11588346" cy="1261884"/>
          </a:xfrm>
          <a:prstGeom prst="rect">
            <a:avLst/>
          </a:prstGeom>
          <a:noFill/>
        </p:spPr>
        <p:txBody>
          <a:bodyPr wrap="square" rtlCol="0">
            <a:spAutoFit/>
          </a:bodyPr>
          <a:lstStyle/>
          <a:p>
            <a:pPr marL="222885" indent="-222885" defTabSz="356616">
              <a:spcAft>
                <a:spcPts val="600"/>
              </a:spcAft>
              <a:buFont typeface="Arial" panose="020B0604020202020204" pitchFamily="34" charset="0"/>
              <a:buChar char="•"/>
            </a:pPr>
            <a:r>
              <a:rPr lang="en-US" sz="2200" kern="1200" dirty="0">
                <a:solidFill>
                  <a:schemeClr val="tx1"/>
                </a:solidFill>
                <a:latin typeface="Times New Roman" panose="02020603050405020304" pitchFamily="18" charset="0"/>
                <a:ea typeface="+mn-ea"/>
                <a:cs typeface="Times New Roman" panose="02020603050405020304" pitchFamily="18" charset="0"/>
              </a:rPr>
              <a:t>Establishing Neurosurgery Units in other Regional Referral Hospitals </a:t>
            </a:r>
          </a:p>
          <a:p>
            <a:pPr marL="222885" indent="-222885" defTabSz="356616">
              <a:spcAft>
                <a:spcPts val="600"/>
              </a:spcAft>
              <a:buFont typeface="Arial" panose="020B0604020202020204" pitchFamily="34" charset="0"/>
              <a:buChar char="•"/>
            </a:pPr>
            <a:r>
              <a:rPr lang="en-US" sz="2200" kern="1200" dirty="0">
                <a:solidFill>
                  <a:schemeClr val="tx1"/>
                </a:solidFill>
                <a:latin typeface="Times New Roman" panose="02020603050405020304" pitchFamily="18" charset="0"/>
                <a:ea typeface="+mn-ea"/>
                <a:cs typeface="Times New Roman" panose="02020603050405020304" pitchFamily="18" charset="0"/>
              </a:rPr>
              <a:t>Building Neurosurgical </a:t>
            </a:r>
            <a:r>
              <a:rPr lang="en-US" sz="2200" kern="1200" dirty="0" err="1">
                <a:solidFill>
                  <a:schemeClr val="tx1"/>
                </a:solidFill>
                <a:latin typeface="Times New Roman" panose="02020603050405020304" pitchFamily="18" charset="0"/>
                <a:ea typeface="+mn-ea"/>
                <a:cs typeface="Times New Roman" panose="02020603050405020304" pitchFamily="18" charset="0"/>
              </a:rPr>
              <a:t>Centres</a:t>
            </a:r>
            <a:r>
              <a:rPr lang="en-US" sz="2200" kern="1200" dirty="0">
                <a:solidFill>
                  <a:schemeClr val="tx1"/>
                </a:solidFill>
                <a:latin typeface="Times New Roman" panose="02020603050405020304" pitchFamily="18" charset="0"/>
                <a:ea typeface="+mn-ea"/>
                <a:cs typeface="Times New Roman" panose="02020603050405020304" pitchFamily="18" charset="0"/>
              </a:rPr>
              <a:t> of Excellence</a:t>
            </a:r>
          </a:p>
          <a:p>
            <a:pPr marL="222885" indent="-222885" defTabSz="356616">
              <a:spcAft>
                <a:spcPts val="600"/>
              </a:spcAft>
              <a:buFont typeface="Arial" panose="020B0604020202020204" pitchFamily="34" charset="0"/>
              <a:buChar char="•"/>
            </a:pPr>
            <a:r>
              <a:rPr lang="en-US" sz="2200" kern="1200" dirty="0">
                <a:solidFill>
                  <a:schemeClr val="tx1"/>
                </a:solidFill>
                <a:latin typeface="Times New Roman" panose="02020603050405020304" pitchFamily="18" charset="0"/>
                <a:ea typeface="+mn-ea"/>
                <a:cs typeface="Times New Roman" panose="02020603050405020304" pitchFamily="18" charset="0"/>
              </a:rPr>
              <a:t>Creating Subspecialized Neurosurgical Units &amp; Establishing Multidisciplinary Teams</a:t>
            </a: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04006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24606C-F558-4EFD-8E70-CE632D7DB2E9}"/>
              </a:ext>
            </a:extLst>
          </p:cNvPr>
          <p:cNvSpPr txBox="1"/>
          <p:nvPr/>
        </p:nvSpPr>
        <p:spPr>
          <a:xfrm>
            <a:off x="327296" y="340158"/>
            <a:ext cx="5768704" cy="2677656"/>
          </a:xfrm>
          <a:prstGeom prst="rect">
            <a:avLst/>
          </a:prstGeom>
          <a:noFill/>
        </p:spPr>
        <p:txBody>
          <a:bodyPr wrap="square" rtlCol="0">
            <a:spAutoFit/>
          </a:bodyPr>
          <a:lstStyle/>
          <a:p>
            <a:pPr marL="285750" indent="-285750">
              <a:buFont typeface="Wingdings" panose="05000000000000000000" pitchFamily="2" charset="2"/>
              <a:buChar char="Ø"/>
            </a:pPr>
            <a:r>
              <a:rPr lang="en-US" sz="2800" b="1" kern="100" dirty="0">
                <a:latin typeface="Times New Roman" panose="02020603050405020304" pitchFamily="18" charset="0"/>
                <a:ea typeface="Calibri" panose="020F0502020204030204" pitchFamily="34" charset="0"/>
                <a:cs typeface="Times New Roman" panose="02020603050405020304" pitchFamily="18" charset="0"/>
              </a:rPr>
              <a:t>Expanding and Strengthening Strategic Partnerships and Collaborations</a:t>
            </a:r>
          </a:p>
          <a:p>
            <a:pPr marL="285750" indent="-285750">
              <a:buFont typeface="Wingdings" panose="05000000000000000000" pitchFamily="2" charset="2"/>
              <a:buChar char="Ø"/>
            </a:pPr>
            <a:r>
              <a:rPr lang="en-US" sz="2800" b="1" dirty="0">
                <a:latin typeface="Times New Roman" panose="02020603050405020304" pitchFamily="18" charset="0"/>
                <a:cs typeface="Times New Roman" panose="02020603050405020304" pitchFamily="18" charset="0"/>
              </a:rPr>
              <a:t>Increasing and Strengthening Research Capacity</a:t>
            </a:r>
            <a:endParaRPr lang="en-US" sz="2800" dirty="0">
              <a:latin typeface="Times New Roman" panose="02020603050405020304" pitchFamily="18" charset="0"/>
              <a:cs typeface="Times New Roman" panose="02020603050405020304" pitchFamily="18" charset="0"/>
            </a:endParaRPr>
          </a:p>
          <a:p>
            <a:pPr algn="ct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DD9D97BD-C163-4748-8CE6-8E921930343C}"/>
              </a:ext>
            </a:extLst>
          </p:cNvPr>
          <p:cNvPicPr>
            <a:picLocks noGrp="1"/>
          </p:cNvPicPr>
          <p:nvPr>
            <p:ph idx="1"/>
          </p:nvPr>
        </p:nvPicPr>
        <p:blipFill>
          <a:blip r:embed="rId2"/>
          <a:stretch>
            <a:fillRect/>
          </a:stretch>
        </p:blipFill>
        <p:spPr>
          <a:xfrm>
            <a:off x="257433" y="2759006"/>
            <a:ext cx="5908430" cy="3910061"/>
          </a:xfrm>
          <a:prstGeom prst="rect">
            <a:avLst/>
          </a:prstGeom>
          <a:ln>
            <a:solidFill>
              <a:schemeClr val="bg1"/>
            </a:solidFill>
          </a:ln>
          <a:effectLst>
            <a:glow rad="190500">
              <a:schemeClr val="tx1">
                <a:alpha val="58000"/>
              </a:schemeClr>
            </a:glow>
          </a:effectLst>
        </p:spPr>
      </p:pic>
      <p:pic>
        <p:nvPicPr>
          <p:cNvPr id="10" name="Picture 9">
            <a:extLst>
              <a:ext uri="{FF2B5EF4-FFF2-40B4-BE49-F238E27FC236}">
                <a16:creationId xmlns:a16="http://schemas.microsoft.com/office/drawing/2014/main" id="{6A7B8073-519D-40B3-AE41-E7B62B931F6E}"/>
              </a:ext>
            </a:extLst>
          </p:cNvPr>
          <p:cNvPicPr/>
          <p:nvPr/>
        </p:nvPicPr>
        <p:blipFill>
          <a:blip r:embed="rId3"/>
          <a:stretch>
            <a:fillRect/>
          </a:stretch>
        </p:blipFill>
        <p:spPr>
          <a:xfrm>
            <a:off x="5569634" y="151007"/>
            <a:ext cx="4441037" cy="3499812"/>
          </a:xfrm>
          <a:prstGeom prst="rect">
            <a:avLst/>
          </a:prstGeom>
          <a:effectLst>
            <a:glow rad="241300">
              <a:schemeClr val="tx1">
                <a:alpha val="42000"/>
              </a:schemeClr>
            </a:glow>
          </a:effectLst>
        </p:spPr>
      </p:pic>
      <p:pic>
        <p:nvPicPr>
          <p:cNvPr id="11" name="Picture 10">
            <a:extLst>
              <a:ext uri="{FF2B5EF4-FFF2-40B4-BE49-F238E27FC236}">
                <a16:creationId xmlns:a16="http://schemas.microsoft.com/office/drawing/2014/main" id="{F9460E3A-B7D8-4122-AE12-0DE2C46B290A}"/>
              </a:ext>
            </a:extLst>
          </p:cNvPr>
          <p:cNvPicPr/>
          <p:nvPr/>
        </p:nvPicPr>
        <p:blipFill>
          <a:blip r:embed="rId4"/>
          <a:stretch>
            <a:fillRect/>
          </a:stretch>
        </p:blipFill>
        <p:spPr>
          <a:xfrm>
            <a:off x="6096000" y="2759006"/>
            <a:ext cx="5908430" cy="3231025"/>
          </a:xfrm>
          <a:prstGeom prst="rect">
            <a:avLst/>
          </a:prstGeom>
          <a:effectLst>
            <a:glow rad="406400">
              <a:schemeClr val="bg1">
                <a:alpha val="78000"/>
              </a:schemeClr>
            </a:glow>
          </a:effectLst>
        </p:spPr>
      </p:pic>
      <p:pic>
        <p:nvPicPr>
          <p:cNvPr id="9" name="Picture 8">
            <a:extLst>
              <a:ext uri="{FF2B5EF4-FFF2-40B4-BE49-F238E27FC236}">
                <a16:creationId xmlns:a16="http://schemas.microsoft.com/office/drawing/2014/main" id="{E0832A57-698A-49D8-BB78-59A03A32CA45}"/>
              </a:ext>
            </a:extLst>
          </p:cNvPr>
          <p:cNvPicPr/>
          <p:nvPr/>
        </p:nvPicPr>
        <p:blipFill>
          <a:blip r:embed="rId5"/>
          <a:stretch>
            <a:fillRect/>
          </a:stretch>
        </p:blipFill>
        <p:spPr>
          <a:xfrm>
            <a:off x="9484304" y="176872"/>
            <a:ext cx="2501283" cy="1930504"/>
          </a:xfrm>
          <a:prstGeom prst="rect">
            <a:avLst/>
          </a:prstGeom>
        </p:spPr>
      </p:pic>
    </p:spTree>
    <p:extLst>
      <p:ext uri="{BB962C8B-B14F-4D97-AF65-F5344CB8AC3E}">
        <p14:creationId xmlns:p14="http://schemas.microsoft.com/office/powerpoint/2010/main" val="9129177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740F9E-BFF8-46D2-9897-694AAE89500E}"/>
              </a:ext>
            </a:extLst>
          </p:cNvPr>
          <p:cNvSpPr>
            <a:spLocks noGrp="1"/>
          </p:cNvSpPr>
          <p:nvPr>
            <p:ph idx="1"/>
          </p:nvPr>
        </p:nvSpPr>
        <p:spPr>
          <a:xfrm>
            <a:off x="1097279" y="1845733"/>
            <a:ext cx="10166465" cy="4331229"/>
          </a:xfrm>
        </p:spPr>
        <p:txBody>
          <a:bodyPr>
            <a:normAutofit/>
          </a:bodyPr>
          <a:lstStyle/>
          <a:p>
            <a:pPr>
              <a:buFont typeface="Wingdings" panose="05000000000000000000" pitchFamily="2" charset="2"/>
              <a:buChar char="§"/>
            </a:pPr>
            <a:r>
              <a:rPr lang="en-US" sz="2600" dirty="0"/>
              <a:t>    Only one public health institution, MRRH, offers neurosurgical services outside the capital city of Uganda, functions with only three neurosurgeons</a:t>
            </a:r>
          </a:p>
          <a:p>
            <a:pPr lvl="1">
              <a:buFont typeface="Wingdings" panose="05000000000000000000" pitchFamily="2" charset="2"/>
              <a:buChar char="§"/>
            </a:pPr>
            <a:r>
              <a:rPr lang="en-US" sz="2400" dirty="0"/>
              <a:t>   Cure international children’s hospital (ca. 2000) and Mengo hospital ( ca. 2017) are both nonprofit making privately owned hospitals. </a:t>
            </a:r>
          </a:p>
          <a:p>
            <a:pPr>
              <a:buFont typeface="Wingdings" panose="05000000000000000000" pitchFamily="2" charset="2"/>
              <a:buChar char="§"/>
            </a:pPr>
            <a:r>
              <a:rPr lang="en-US" sz="2600" dirty="0"/>
              <a:t>    The progress has been very slow over the years and there is no equity for neurosurgical services delivery in this country.  </a:t>
            </a:r>
          </a:p>
          <a:p>
            <a:pPr>
              <a:buFont typeface="Wingdings" panose="05000000000000000000" pitchFamily="2" charset="2"/>
              <a:buChar char="§"/>
            </a:pPr>
            <a:r>
              <a:rPr lang="en-US" sz="2600" dirty="0"/>
              <a:t>   Historically several problems compounded this. </a:t>
            </a:r>
          </a:p>
          <a:p>
            <a:endParaRPr lang="en-US" sz="2600" dirty="0"/>
          </a:p>
        </p:txBody>
      </p:sp>
      <p:sp>
        <p:nvSpPr>
          <p:cNvPr id="4" name="TextBox 3">
            <a:extLst>
              <a:ext uri="{FF2B5EF4-FFF2-40B4-BE49-F238E27FC236}">
                <a16:creationId xmlns:a16="http://schemas.microsoft.com/office/drawing/2014/main" id="{DD5CF8F9-9105-15D5-A919-65B109E9B075}"/>
              </a:ext>
            </a:extLst>
          </p:cNvPr>
          <p:cNvSpPr txBox="1"/>
          <p:nvPr/>
        </p:nvSpPr>
        <p:spPr>
          <a:xfrm>
            <a:off x="838200" y="681037"/>
            <a:ext cx="4065372" cy="769441"/>
          </a:xfrm>
          <a:prstGeom prst="rect">
            <a:avLst/>
          </a:prstGeom>
          <a:noFill/>
        </p:spPr>
        <p:txBody>
          <a:bodyPr wrap="square" rtlCol="0">
            <a:spAutoFit/>
          </a:bodyPr>
          <a:lstStyle/>
          <a:p>
            <a:r>
              <a:rPr lang="en-US" sz="4400" b="1" dirty="0">
                <a:latin typeface="+mj-lt"/>
              </a:rPr>
              <a:t>Background</a:t>
            </a:r>
          </a:p>
        </p:txBody>
      </p:sp>
    </p:spTree>
    <p:extLst>
      <p:ext uri="{BB962C8B-B14F-4D97-AF65-F5344CB8AC3E}">
        <p14:creationId xmlns:p14="http://schemas.microsoft.com/office/powerpoint/2010/main" val="1530585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D16D1E-4205-49F5-BD2A-DA769947C1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11" name="Rectangle 10">
            <a:extLst>
              <a:ext uri="{FF2B5EF4-FFF2-40B4-BE49-F238E27FC236}">
                <a16:creationId xmlns:a16="http://schemas.microsoft.com/office/drawing/2014/main" id="{012FD100-C039-4E03-B5E4-2EDFA7290A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13" name="Straight Connector 12">
            <a:extLst>
              <a:ext uri="{FF2B5EF4-FFF2-40B4-BE49-F238E27FC236}">
                <a16:creationId xmlns:a16="http://schemas.microsoft.com/office/drawing/2014/main" id="{4418FCD2-8448-4A81-8EB4-72250F7827B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FB1EAD4-BD38-4898-A955-3A1CD15BA558}"/>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sz="4000" b="1" dirty="0"/>
              <a:t>Conclusion</a:t>
            </a:r>
          </a:p>
        </p:txBody>
      </p:sp>
      <p:graphicFrame>
        <p:nvGraphicFramePr>
          <p:cNvPr id="5" name="Content Placeholder 2">
            <a:extLst>
              <a:ext uri="{FF2B5EF4-FFF2-40B4-BE49-F238E27FC236}">
                <a16:creationId xmlns:a16="http://schemas.microsoft.com/office/drawing/2014/main" id="{53FD4455-73CB-124E-409D-7C38277B820A}"/>
              </a:ext>
            </a:extLst>
          </p:cNvPr>
          <p:cNvGraphicFramePr>
            <a:graphicFrameLocks noGrp="1"/>
          </p:cNvGraphicFramePr>
          <p:nvPr>
            <p:ph idx="1"/>
            <p:extLst>
              <p:ext uri="{D42A27DB-BD31-4B8C-83A1-F6EECF244321}">
                <p14:modId xmlns:p14="http://schemas.microsoft.com/office/powerpoint/2010/main" val="1019113224"/>
              </p:ext>
            </p:extLst>
          </p:nvPr>
        </p:nvGraphicFramePr>
        <p:xfrm>
          <a:off x="323556" y="1796224"/>
          <a:ext cx="11113477" cy="45452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87322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CDB927-4517-4C52-BF7E-A96CE1211AAA}"/>
              </a:ext>
            </a:extLst>
          </p:cNvPr>
          <p:cNvSpPr txBox="1"/>
          <p:nvPr/>
        </p:nvSpPr>
        <p:spPr>
          <a:xfrm>
            <a:off x="8177212" y="634946"/>
            <a:ext cx="3372529" cy="5055904"/>
          </a:xfrm>
          <a:prstGeom prst="rect">
            <a:avLst/>
          </a:prstGeom>
        </p:spPr>
        <p:txBody>
          <a:bodyPr vert="horz" lIns="91440" tIns="45720" rIns="91440" bIns="45720" rtlCol="0" anchor="ctr">
            <a:normAutofit/>
          </a:bodyPr>
          <a:lstStyle/>
          <a:p>
            <a:pPr defTabSz="914400">
              <a:lnSpc>
                <a:spcPct val="85000"/>
              </a:lnSpc>
              <a:spcBef>
                <a:spcPct val="0"/>
              </a:spcBef>
              <a:spcAft>
                <a:spcPts val="600"/>
              </a:spcAft>
            </a:pPr>
            <a:endParaRPr lang="en-US" sz="4800" b="1" spc="-50" dirty="0">
              <a:solidFill>
                <a:schemeClr val="tx1">
                  <a:lumMod val="75000"/>
                  <a:lumOff val="25000"/>
                </a:schemeClr>
              </a:solidFill>
              <a:latin typeface="+mj-lt"/>
              <a:ea typeface="+mj-ea"/>
              <a:cs typeface="+mj-cs"/>
            </a:endParaRPr>
          </a:p>
        </p:txBody>
      </p:sp>
      <p:sp>
        <p:nvSpPr>
          <p:cNvPr id="3" name="Content Placeholder 2">
            <a:extLst>
              <a:ext uri="{FF2B5EF4-FFF2-40B4-BE49-F238E27FC236}">
                <a16:creationId xmlns:a16="http://schemas.microsoft.com/office/drawing/2014/main" id="{80A09BA6-28B7-49A0-9FD4-37729C487CFC}"/>
              </a:ext>
            </a:extLst>
          </p:cNvPr>
          <p:cNvSpPr>
            <a:spLocks/>
          </p:cNvSpPr>
          <p:nvPr/>
        </p:nvSpPr>
        <p:spPr>
          <a:xfrm>
            <a:off x="633413" y="1895412"/>
            <a:ext cx="6910387" cy="2540126"/>
          </a:xfrm>
          <a:prstGeom prst="rect">
            <a:avLst/>
          </a:prstGeom>
        </p:spPr>
        <p:txBody>
          <a:bodyPr/>
          <a:lstStyle/>
          <a:p>
            <a:pPr defTabSz="265176">
              <a:spcAft>
                <a:spcPts val="600"/>
              </a:spcAft>
            </a:pPr>
            <a:endParaRPr lang="en-US" sz="1044" kern="1200">
              <a:solidFill>
                <a:schemeClr val="tx1"/>
              </a:solidFill>
              <a:latin typeface="+mn-lt"/>
              <a:ea typeface="+mn-ea"/>
              <a:cs typeface="+mn-cs"/>
            </a:endParaRPr>
          </a:p>
          <a:p>
            <a:pPr defTabSz="265176">
              <a:spcAft>
                <a:spcPts val="600"/>
              </a:spcAft>
            </a:pPr>
            <a:endParaRPr lang="en-US" sz="1044" kern="1200">
              <a:solidFill>
                <a:schemeClr val="tx1"/>
              </a:solidFill>
              <a:latin typeface="+mn-lt"/>
              <a:ea typeface="+mn-ea"/>
              <a:cs typeface="+mn-cs"/>
            </a:endParaRPr>
          </a:p>
          <a:p>
            <a:pPr marL="0" indent="0">
              <a:spcAft>
                <a:spcPts val="600"/>
              </a:spcAft>
              <a:buNone/>
            </a:pPr>
            <a:endParaRPr lang="en-US"/>
          </a:p>
        </p:txBody>
      </p:sp>
      <p:sp>
        <p:nvSpPr>
          <p:cNvPr id="4" name="TextBox 3">
            <a:extLst>
              <a:ext uri="{FF2B5EF4-FFF2-40B4-BE49-F238E27FC236}">
                <a16:creationId xmlns:a16="http://schemas.microsoft.com/office/drawing/2014/main" id="{DBC5473F-1EC0-4F48-9212-2CBBF08DA871}"/>
              </a:ext>
            </a:extLst>
          </p:cNvPr>
          <p:cNvSpPr txBox="1"/>
          <p:nvPr/>
        </p:nvSpPr>
        <p:spPr>
          <a:xfrm>
            <a:off x="978452" y="1895412"/>
            <a:ext cx="5151533" cy="1379930"/>
          </a:xfrm>
          <a:prstGeom prst="rect">
            <a:avLst/>
          </a:prstGeom>
          <a:noFill/>
        </p:spPr>
        <p:txBody>
          <a:bodyPr wrap="square" rtlCol="0">
            <a:spAutoFit/>
          </a:bodyPr>
          <a:lstStyle/>
          <a:p>
            <a:pPr marL="331470" indent="-331470" algn="just" defTabSz="265176">
              <a:lnSpc>
                <a:spcPct val="150000"/>
              </a:lnSpc>
              <a:spcAft>
                <a:spcPts val="600"/>
              </a:spcAft>
              <a:buFont typeface="Wingdings" panose="05000000000000000000" pitchFamily="2" charset="2"/>
              <a:buChar char="ü"/>
            </a:pPr>
            <a:r>
              <a:rPr lang="en-US" sz="2800" b="1" i="1" kern="1200" dirty="0" err="1">
                <a:solidFill>
                  <a:schemeClr val="tx1"/>
                </a:solidFill>
                <a:latin typeface="Arial Narrow" panose="020B0606020202030204" pitchFamily="34" charset="0"/>
                <a:ea typeface="+mn-ea"/>
                <a:cs typeface="+mn-cs"/>
              </a:rPr>
              <a:t>Agali</a:t>
            </a:r>
            <a:r>
              <a:rPr lang="en-US" sz="2800" b="1" i="1" kern="1200" dirty="0">
                <a:solidFill>
                  <a:schemeClr val="tx1"/>
                </a:solidFill>
                <a:latin typeface="Arial Narrow" panose="020B0606020202030204" pitchFamily="34" charset="0"/>
                <a:ea typeface="+mn-ea"/>
                <a:cs typeface="+mn-cs"/>
              </a:rPr>
              <a:t> </a:t>
            </a:r>
            <a:r>
              <a:rPr lang="en-US" sz="2800" b="1" i="1" kern="1200" dirty="0" err="1">
                <a:solidFill>
                  <a:schemeClr val="tx1"/>
                </a:solidFill>
                <a:latin typeface="Arial Narrow" panose="020B0606020202030204" pitchFamily="34" charset="0"/>
                <a:ea typeface="+mn-ea"/>
                <a:cs typeface="+mn-cs"/>
              </a:rPr>
              <a:t>awamu</a:t>
            </a:r>
            <a:r>
              <a:rPr lang="en-US" sz="2800" b="1" i="1" kern="1200" dirty="0">
                <a:solidFill>
                  <a:schemeClr val="tx1"/>
                </a:solidFill>
                <a:latin typeface="Arial Narrow" panose="020B0606020202030204" pitchFamily="34" charset="0"/>
                <a:ea typeface="+mn-ea"/>
                <a:cs typeface="+mn-cs"/>
              </a:rPr>
              <a:t>….........</a:t>
            </a:r>
          </a:p>
          <a:p>
            <a:pPr marL="331470" indent="-331470" algn="just" defTabSz="265176">
              <a:lnSpc>
                <a:spcPct val="150000"/>
              </a:lnSpc>
              <a:spcAft>
                <a:spcPts val="600"/>
              </a:spcAft>
              <a:buFont typeface="Wingdings" panose="05000000000000000000" pitchFamily="2" charset="2"/>
              <a:buChar char="ü"/>
            </a:pPr>
            <a:r>
              <a:rPr lang="en-US" sz="2800" b="1" i="1" kern="1200" dirty="0" err="1">
                <a:solidFill>
                  <a:schemeClr val="tx1"/>
                </a:solidFill>
                <a:latin typeface="Arial Narrow" panose="020B0606020202030204" pitchFamily="34" charset="0"/>
                <a:ea typeface="+mn-ea"/>
                <a:cs typeface="+mn-cs"/>
              </a:rPr>
              <a:t>Abakadde</a:t>
            </a:r>
            <a:r>
              <a:rPr lang="en-US" sz="2800" b="1" i="1" kern="1200" dirty="0">
                <a:solidFill>
                  <a:schemeClr val="tx1"/>
                </a:solidFill>
                <a:latin typeface="Arial Narrow" panose="020B0606020202030204" pitchFamily="34" charset="0"/>
                <a:ea typeface="+mn-ea"/>
                <a:cs typeface="+mn-cs"/>
              </a:rPr>
              <a:t> </a:t>
            </a:r>
            <a:r>
              <a:rPr lang="en-US" sz="2800" b="1" i="1" kern="1200" dirty="0" err="1">
                <a:solidFill>
                  <a:schemeClr val="tx1"/>
                </a:solidFill>
                <a:latin typeface="Arial Narrow" panose="020B0606020202030204" pitchFamily="34" charset="0"/>
                <a:ea typeface="+mn-ea"/>
                <a:cs typeface="+mn-cs"/>
              </a:rPr>
              <a:t>abagalana</a:t>
            </a:r>
            <a:r>
              <a:rPr lang="en-US" sz="2800" b="1" i="1" kern="1200" dirty="0">
                <a:solidFill>
                  <a:schemeClr val="tx1"/>
                </a:solidFill>
                <a:latin typeface="Arial Narrow" panose="020B0606020202030204" pitchFamily="34" charset="0"/>
                <a:ea typeface="+mn-ea"/>
                <a:cs typeface="+mn-cs"/>
              </a:rPr>
              <a:t>…….....</a:t>
            </a:r>
            <a:endParaRPr lang="en-US" sz="2800" b="1" i="1" dirty="0">
              <a:latin typeface="Arial Narrow" panose="020B0606020202030204" pitchFamily="34" charset="0"/>
            </a:endParaRPr>
          </a:p>
        </p:txBody>
      </p:sp>
      <p:sp>
        <p:nvSpPr>
          <p:cNvPr id="5" name="TextBox 4">
            <a:extLst>
              <a:ext uri="{FF2B5EF4-FFF2-40B4-BE49-F238E27FC236}">
                <a16:creationId xmlns:a16="http://schemas.microsoft.com/office/drawing/2014/main" id="{29B112FC-8E3B-43B1-87B8-A658856B4786}"/>
              </a:ext>
            </a:extLst>
          </p:cNvPr>
          <p:cNvSpPr txBox="1"/>
          <p:nvPr/>
        </p:nvSpPr>
        <p:spPr>
          <a:xfrm>
            <a:off x="320235" y="3690593"/>
            <a:ext cx="6261186" cy="1325043"/>
          </a:xfrm>
          <a:prstGeom prst="rect">
            <a:avLst/>
          </a:prstGeom>
          <a:noFill/>
        </p:spPr>
        <p:txBody>
          <a:bodyPr wrap="square" rtlCol="0">
            <a:spAutoFit/>
          </a:bodyPr>
          <a:lstStyle/>
          <a:p>
            <a:pPr algn="ctr" defTabSz="265176">
              <a:lnSpc>
                <a:spcPct val="150000"/>
              </a:lnSpc>
              <a:spcAft>
                <a:spcPts val="600"/>
              </a:spcAft>
            </a:pPr>
            <a:r>
              <a:rPr lang="en-US" sz="2800" b="1" i="1" kern="1200" dirty="0">
                <a:solidFill>
                  <a:srgbClr val="B30000"/>
                </a:solidFill>
                <a:latin typeface="Bell MT" panose="02020503060305020303" pitchFamily="18" charset="0"/>
                <a:ea typeface="+mn-ea"/>
                <a:cs typeface="+mn-cs"/>
              </a:rPr>
              <a:t>“Neurons that fire together, wire together”</a:t>
            </a:r>
            <a:endParaRPr lang="en-US" sz="2800" b="1" i="1" dirty="0">
              <a:solidFill>
                <a:srgbClr val="FF0000"/>
              </a:solidFill>
              <a:latin typeface="Bell MT" panose="02020503060305020303" pitchFamily="18" charset="0"/>
            </a:endParaRPr>
          </a:p>
        </p:txBody>
      </p:sp>
      <p:sp>
        <p:nvSpPr>
          <p:cNvPr id="6" name="Title 5"/>
          <p:cNvSpPr>
            <a:spLocks noGrp="1"/>
          </p:cNvSpPr>
          <p:nvPr>
            <p:ph type="title"/>
          </p:nvPr>
        </p:nvSpPr>
        <p:spPr/>
        <p:txBody>
          <a:bodyPr/>
          <a:lstStyle/>
          <a:p>
            <a:pPr>
              <a:spcAft>
                <a:spcPts val="600"/>
              </a:spcAft>
            </a:pPr>
            <a:r>
              <a:rPr lang="en-US" b="1" dirty="0"/>
              <a:t>Words of wisdom</a:t>
            </a:r>
            <a:endParaRPr lang="en-US" b="1" dirty="0"/>
          </a:p>
        </p:txBody>
      </p:sp>
      <p:sp>
        <p:nvSpPr>
          <p:cNvPr id="7" name="Content Placeholder 6"/>
          <p:cNvSpPr>
            <a:spLocks noGrp="1"/>
          </p:cNvSpPr>
          <p:nvPr>
            <p:ph sz="half" idx="1"/>
          </p:nvPr>
        </p:nvSpPr>
        <p:spPr/>
        <p:txBody>
          <a:bodyPr/>
          <a:lstStyle/>
          <a:p>
            <a:endParaRPr lang="en-US"/>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75438" y="1846263"/>
            <a:ext cx="4134076" cy="4022725"/>
          </a:xfrm>
        </p:spPr>
      </p:pic>
    </p:spTree>
    <p:extLst>
      <p:ext uri="{BB962C8B-B14F-4D97-AF65-F5344CB8AC3E}">
        <p14:creationId xmlns:p14="http://schemas.microsoft.com/office/powerpoint/2010/main" val="28289140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522" y="138793"/>
            <a:ext cx="11067506" cy="1002574"/>
          </a:xfrm>
        </p:spPr>
        <p:txBody>
          <a:bodyPr>
            <a:normAutofit/>
          </a:bodyPr>
          <a:lstStyle/>
          <a:p>
            <a:r>
              <a:rPr lang="en-US" dirty="0" smtClean="0"/>
              <a:t>Word of reciprocal appreciation of MBUMSA</a:t>
            </a:r>
            <a:endParaRPr lang="en-US" dirty="0"/>
          </a:p>
        </p:txBody>
      </p:sp>
      <p:pic>
        <p:nvPicPr>
          <p:cNvPr id="5" name="Content Placeholder 4"/>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7905587" y="1485900"/>
            <a:ext cx="3867313" cy="4588330"/>
          </a:xfrm>
        </p:spPr>
      </p:pic>
      <p:sp>
        <p:nvSpPr>
          <p:cNvPr id="7" name="Rectangle 6"/>
          <p:cNvSpPr/>
          <p:nvPr/>
        </p:nvSpPr>
        <p:spPr>
          <a:xfrm>
            <a:off x="264522" y="1485900"/>
            <a:ext cx="3575957" cy="4588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In 2017, Professor of the Year  </a:t>
            </a:r>
            <a:endParaRPr lang="en-US" sz="3600" dirty="0"/>
          </a:p>
        </p:txBody>
      </p:sp>
      <p:sp>
        <p:nvSpPr>
          <p:cNvPr id="8" name="Rectangle 7"/>
          <p:cNvSpPr/>
          <p:nvPr/>
        </p:nvSpPr>
        <p:spPr>
          <a:xfrm>
            <a:off x="4329983" y="2228851"/>
            <a:ext cx="3086100" cy="3102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In 2022, Hero </a:t>
            </a:r>
            <a:endParaRPr lang="en-US" sz="3600" dirty="0"/>
          </a:p>
        </p:txBody>
      </p:sp>
    </p:spTree>
    <p:extLst>
      <p:ext uri="{BB962C8B-B14F-4D97-AF65-F5344CB8AC3E}">
        <p14:creationId xmlns:p14="http://schemas.microsoft.com/office/powerpoint/2010/main" val="9850828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4000" dirty="0" smtClean="0"/>
              <a:t>I hereby officially accept the appointment as Professor of </a:t>
            </a:r>
            <a:r>
              <a:rPr lang="en-US" sz="4000" dirty="0" err="1" smtClean="0"/>
              <a:t>Mbarara</a:t>
            </a:r>
            <a:r>
              <a:rPr lang="en-US" sz="4000" dirty="0" smtClean="0"/>
              <a:t> university of Science and Technology. </a:t>
            </a:r>
          </a:p>
          <a:p>
            <a:endParaRPr lang="en-US" sz="4000" dirty="0"/>
          </a:p>
          <a:p>
            <a:pPr algn="r"/>
            <a:r>
              <a:rPr lang="en-US" sz="3200" i="1" dirty="0" smtClean="0"/>
              <a:t>Professor David Kitya</a:t>
            </a:r>
            <a:endParaRPr lang="en-US" sz="3200" i="1" dirty="0"/>
          </a:p>
        </p:txBody>
      </p:sp>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454086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11" name="Rectangle 10">
            <a:extLst>
              <a:ext uri="{FF2B5EF4-FFF2-40B4-BE49-F238E27FC236}">
                <a16:creationId xmlns:a16="http://schemas.microsoft.com/office/drawing/2014/main" id="{434F74C9-6A0B-409E-AD1C-45B58BE91B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13" name="Straight Connector 12">
            <a:extLst>
              <a:ext uri="{FF2B5EF4-FFF2-40B4-BE49-F238E27FC236}">
                <a16:creationId xmlns:a16="http://schemas.microsoft.com/office/drawing/2014/main" id="{F5486A9D-1265-4B57-91E6-68E666B978B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Bright modern kitchen">
            <a:extLst>
              <a:ext uri="{FF2B5EF4-FFF2-40B4-BE49-F238E27FC236}">
                <a16:creationId xmlns:a16="http://schemas.microsoft.com/office/drawing/2014/main" id="{98F493DF-DCB4-0ABB-E627-D0EFC4BAED76}"/>
              </a:ext>
            </a:extLst>
          </p:cNvPr>
          <p:cNvPicPr>
            <a:picLocks noChangeAspect="1"/>
          </p:cNvPicPr>
          <p:nvPr/>
        </p:nvPicPr>
        <p:blipFill rotWithShape="1">
          <a:blip r:embed="rId2">
            <a:duotone>
              <a:schemeClr val="bg2">
                <a:shade val="45000"/>
                <a:satMod val="135000"/>
              </a:schemeClr>
              <a:prstClr val="white"/>
            </a:duotone>
            <a:alphaModFix amt="35000"/>
          </a:blip>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86964D79-7464-4CFE-A974-9EC8BAB7F113}"/>
              </a:ext>
            </a:extLst>
          </p:cNvPr>
          <p:cNvSpPr>
            <a:spLocks noGrp="1"/>
          </p:cNvSpPr>
          <p:nvPr>
            <p:ph type="title"/>
          </p:nvPr>
        </p:nvSpPr>
        <p:spPr>
          <a:xfrm>
            <a:off x="1097280" y="758952"/>
            <a:ext cx="10058400" cy="3566160"/>
          </a:xfrm>
        </p:spPr>
        <p:txBody>
          <a:bodyPr vert="horz" lIns="91440" tIns="45720" rIns="91440" bIns="45720" rtlCol="0" anchor="b">
            <a:normAutofit/>
          </a:bodyPr>
          <a:lstStyle/>
          <a:p>
            <a:pPr algn="ctr"/>
            <a:r>
              <a:rPr lang="en-US" sz="8000" dirty="0">
                <a:solidFill>
                  <a:schemeClr val="tx1">
                    <a:lumMod val="85000"/>
                    <a:lumOff val="15000"/>
                  </a:schemeClr>
                </a:solidFill>
              </a:rPr>
              <a:t>Thank you</a:t>
            </a:r>
          </a:p>
        </p:txBody>
      </p:sp>
      <p:cxnSp>
        <p:nvCxnSpPr>
          <p:cNvPr id="15" name="Straight Connector 14">
            <a:extLst>
              <a:ext uri="{FF2B5EF4-FFF2-40B4-BE49-F238E27FC236}">
                <a16:creationId xmlns:a16="http://schemas.microsoft.com/office/drawing/2014/main" id="{77AB95BF-57D0-4E49-9EF2-408B47C8D40D}"/>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C520CBD-F82E-44E4-BDA5-128716AD79C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19" name="Rectangle 18">
            <a:extLst>
              <a:ext uri="{FF2B5EF4-FFF2-40B4-BE49-F238E27FC236}">
                <a16:creationId xmlns:a16="http://schemas.microsoft.com/office/drawing/2014/main" id="{4618AE32-A526-42FC-A854-732740BD38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Tree>
    <p:extLst>
      <p:ext uri="{BB962C8B-B14F-4D97-AF65-F5344CB8AC3E}">
        <p14:creationId xmlns:p14="http://schemas.microsoft.com/office/powerpoint/2010/main" val="34589490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6D16D1E-4205-49F5-BD2A-DA769947C1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37" name="Rectangle 36">
            <a:extLst>
              <a:ext uri="{FF2B5EF4-FFF2-40B4-BE49-F238E27FC236}">
                <a16:creationId xmlns:a16="http://schemas.microsoft.com/office/drawing/2014/main" id="{012FD100-C039-4E03-B5E4-2EDFA7290A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cxnSp>
        <p:nvCxnSpPr>
          <p:cNvPr id="39" name="Straight Connector 38">
            <a:extLst>
              <a:ext uri="{FF2B5EF4-FFF2-40B4-BE49-F238E27FC236}">
                <a16:creationId xmlns:a16="http://schemas.microsoft.com/office/drawing/2014/main" id="{4418FCD2-8448-4A81-8EB4-72250F7827B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4" name="Rectangle 33">
            <a:extLst>
              <a:ext uri="{FF2B5EF4-FFF2-40B4-BE49-F238E27FC236}">
                <a16:creationId xmlns:a16="http://schemas.microsoft.com/office/drawing/2014/main" id="{FB5993E2-C02B-4335-ABA5-D8EC465551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0B801A2-5622-4BE8-9AD2-C337A2CD002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sp>
        <p:nvSpPr>
          <p:cNvPr id="2" name="Title 1">
            <a:extLst>
              <a:ext uri="{FF2B5EF4-FFF2-40B4-BE49-F238E27FC236}">
                <a16:creationId xmlns:a16="http://schemas.microsoft.com/office/drawing/2014/main" id="{9A1ABF83-C0C1-4456-9A45-958F01C9C873}"/>
              </a:ext>
            </a:extLst>
          </p:cNvPr>
          <p:cNvSpPr>
            <a:spLocks noGrp="1"/>
          </p:cNvSpPr>
          <p:nvPr>
            <p:ph type="title"/>
          </p:nvPr>
        </p:nvSpPr>
        <p:spPr>
          <a:xfrm>
            <a:off x="492370" y="516835"/>
            <a:ext cx="3084844" cy="5772840"/>
          </a:xfrm>
        </p:spPr>
        <p:txBody>
          <a:bodyPr vert="horz" lIns="91440" tIns="45720" rIns="91440" bIns="45720" rtlCol="0" anchor="ctr">
            <a:normAutofit/>
          </a:bodyPr>
          <a:lstStyle/>
          <a:p>
            <a:r>
              <a:rPr lang="en-US" sz="3600" b="1" dirty="0">
                <a:solidFill>
                  <a:srgbClr val="FFFFFF"/>
                </a:solidFill>
              </a:rPr>
              <a:t>Distribution of surgeons in Uganda</a:t>
            </a:r>
          </a:p>
        </p:txBody>
      </p:sp>
      <p:sp>
        <p:nvSpPr>
          <p:cNvPr id="38" name="Rectangle 37">
            <a:extLst>
              <a:ext uri="{FF2B5EF4-FFF2-40B4-BE49-F238E27FC236}">
                <a16:creationId xmlns:a16="http://schemas.microsoft.com/office/drawing/2014/main" id="{B7AF614F-5BC3-4086-99F5-B87C5847A07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G"/>
          </a:p>
        </p:txBody>
      </p:sp>
      <p:graphicFrame>
        <p:nvGraphicFramePr>
          <p:cNvPr id="40" name="TextBox 2">
            <a:extLst>
              <a:ext uri="{FF2B5EF4-FFF2-40B4-BE49-F238E27FC236}">
                <a16:creationId xmlns:a16="http://schemas.microsoft.com/office/drawing/2014/main" id="{0AE957F9-5B6D-D559-6C0B-00B596B4848C}"/>
              </a:ext>
            </a:extLst>
          </p:cNvPr>
          <p:cNvGraphicFramePr/>
          <p:nvPr>
            <p:extLst>
              <p:ext uri="{D42A27DB-BD31-4B8C-83A1-F6EECF244321}">
                <p14:modId xmlns:p14="http://schemas.microsoft.com/office/powerpoint/2010/main" val="2217249184"/>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47137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4BA92-7349-4593-25D0-CF2C2D606199}"/>
              </a:ext>
            </a:extLst>
          </p:cNvPr>
          <p:cNvSpPr>
            <a:spLocks noGrp="1"/>
          </p:cNvSpPr>
          <p:nvPr>
            <p:ph type="title"/>
          </p:nvPr>
        </p:nvSpPr>
        <p:spPr/>
        <p:txBody>
          <a:bodyPr/>
          <a:lstStyle/>
          <a:p>
            <a:r>
              <a:rPr lang="en-US" dirty="0"/>
              <a:t>Distribution of Neurosurgeons in Uganda</a:t>
            </a:r>
            <a:endParaRPr lang="en-UG" dirty="0"/>
          </a:p>
        </p:txBody>
      </p:sp>
      <p:sp>
        <p:nvSpPr>
          <p:cNvPr id="4" name="Text Placeholder 3">
            <a:extLst>
              <a:ext uri="{FF2B5EF4-FFF2-40B4-BE49-F238E27FC236}">
                <a16:creationId xmlns:a16="http://schemas.microsoft.com/office/drawing/2014/main" id="{428942AF-C684-4FED-EB2A-AE15D45DF66C}"/>
              </a:ext>
            </a:extLst>
          </p:cNvPr>
          <p:cNvSpPr>
            <a:spLocks noGrp="1"/>
          </p:cNvSpPr>
          <p:nvPr>
            <p:ph type="body" sz="half" idx="2"/>
          </p:nvPr>
        </p:nvSpPr>
        <p:spPr/>
        <p:txBody>
          <a:bodyPr/>
          <a:lstStyle/>
          <a:p>
            <a:endParaRPr lang="en-UG"/>
          </a:p>
        </p:txBody>
      </p:sp>
      <p:pic>
        <p:nvPicPr>
          <p:cNvPr id="1026" name="Picture 2" descr="Figure 1">
            <a:extLst>
              <a:ext uri="{FF2B5EF4-FFF2-40B4-BE49-F238E27FC236}">
                <a16:creationId xmlns:a16="http://schemas.microsoft.com/office/drawing/2014/main" id="{CA1F38F0-DBDC-664F-0F21-4DFAC04064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87000"/>
                    </a14:imgEffect>
                  </a14:imgLayer>
                </a14:imgProps>
              </a:ext>
              <a:ext uri="{28A0092B-C50C-407E-A947-70E740481C1C}">
                <a14:useLocalDpi xmlns:a14="http://schemas.microsoft.com/office/drawing/2010/main" val="0"/>
              </a:ext>
            </a:extLst>
          </a:blip>
          <a:srcRect/>
          <a:stretch>
            <a:fillRect/>
          </a:stretch>
        </p:blipFill>
        <p:spPr bwMode="auto">
          <a:xfrm>
            <a:off x="4191000" y="0"/>
            <a:ext cx="7103922" cy="705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3205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41E320-F89B-4F8D-BCBD-3D70C8AE5687}"/>
              </a:ext>
            </a:extLst>
          </p:cNvPr>
          <p:cNvSpPr>
            <a:spLocks noGrp="1"/>
          </p:cNvSpPr>
          <p:nvPr>
            <p:ph idx="1"/>
          </p:nvPr>
        </p:nvSpPr>
        <p:spPr>
          <a:xfrm>
            <a:off x="954110" y="430524"/>
            <a:ext cx="10515600" cy="5996952"/>
          </a:xfrm>
        </p:spPr>
        <p:txBody>
          <a:bodyPr/>
          <a:lstStyle/>
          <a:p>
            <a:pPr marL="0" indent="0">
              <a:buNone/>
            </a:pPr>
            <a:r>
              <a:rPr lang="en-US" dirty="0"/>
              <a:t>                                     </a:t>
            </a:r>
            <a:r>
              <a:rPr lang="en-US" sz="2400" dirty="0">
                <a:cs typeface="Times New Roman" panose="02020603050405020304" pitchFamily="18" charset="0"/>
              </a:rPr>
              <a:t>Father of Neurosurgery In Uganda</a:t>
            </a:r>
          </a:p>
        </p:txBody>
      </p:sp>
      <p:pic>
        <p:nvPicPr>
          <p:cNvPr id="21" name="Picture 20">
            <a:extLst>
              <a:ext uri="{FF2B5EF4-FFF2-40B4-BE49-F238E27FC236}">
                <a16:creationId xmlns:a16="http://schemas.microsoft.com/office/drawing/2014/main" id="{9C3E451F-531C-4C1F-98FD-44D1616EC1D8}"/>
              </a:ext>
            </a:extLst>
          </p:cNvPr>
          <p:cNvPicPr/>
          <p:nvPr/>
        </p:nvPicPr>
        <p:blipFill>
          <a:blip r:embed="rId2">
            <a:extLst>
              <a:ext uri="{28A0092B-C50C-407E-A947-70E740481C1C}">
                <a14:useLocalDpi xmlns:a14="http://schemas.microsoft.com/office/drawing/2010/main" val="0"/>
              </a:ext>
            </a:extLst>
          </a:blip>
          <a:stretch>
            <a:fillRect/>
          </a:stretch>
        </p:blipFill>
        <p:spPr>
          <a:xfrm>
            <a:off x="4788677" y="907725"/>
            <a:ext cx="1511353" cy="2032498"/>
          </a:xfrm>
          <a:prstGeom prst="rect">
            <a:avLst/>
          </a:prstGeom>
        </p:spPr>
      </p:pic>
      <p:sp>
        <p:nvSpPr>
          <p:cNvPr id="20" name="TextBox 19">
            <a:extLst>
              <a:ext uri="{FF2B5EF4-FFF2-40B4-BE49-F238E27FC236}">
                <a16:creationId xmlns:a16="http://schemas.microsoft.com/office/drawing/2014/main" id="{0A518C20-22B0-462E-81D4-225B64546196}"/>
              </a:ext>
            </a:extLst>
          </p:cNvPr>
          <p:cNvSpPr txBox="1"/>
          <p:nvPr/>
        </p:nvSpPr>
        <p:spPr>
          <a:xfrm>
            <a:off x="6457071" y="1996134"/>
            <a:ext cx="3869566" cy="1323439"/>
          </a:xfrm>
          <a:prstGeom prst="rect">
            <a:avLst/>
          </a:prstGeom>
          <a:noFill/>
        </p:spPr>
        <p:txBody>
          <a:bodyPr wrap="square" rtlCol="0">
            <a:spAutoFit/>
          </a:bodyPr>
          <a:lstStyle/>
          <a:p>
            <a:r>
              <a:rPr lang="en-US" sz="2000" b="1" i="1" dirty="0"/>
              <a:t>Prof. Jovan William </a:t>
            </a:r>
            <a:r>
              <a:rPr lang="en-US" sz="2000" b="1" i="1" dirty="0" err="1"/>
              <a:t>Kiryabwire</a:t>
            </a:r>
            <a:r>
              <a:rPr lang="en-US" sz="2000" b="1" i="1" dirty="0"/>
              <a:t> </a:t>
            </a:r>
            <a:r>
              <a:rPr lang="en-US" sz="2000" i="1" dirty="0"/>
              <a:t>- First neurosurgeon in Eastern and Central Africa (1969)</a:t>
            </a:r>
            <a:endParaRPr lang="en-US" sz="2000" dirty="0"/>
          </a:p>
          <a:p>
            <a:r>
              <a:rPr lang="en-US" sz="2000" dirty="0"/>
              <a:t> </a:t>
            </a:r>
          </a:p>
        </p:txBody>
      </p:sp>
      <p:pic>
        <p:nvPicPr>
          <p:cNvPr id="27" name="Picture 26">
            <a:extLst>
              <a:ext uri="{FF2B5EF4-FFF2-40B4-BE49-F238E27FC236}">
                <a16:creationId xmlns:a16="http://schemas.microsoft.com/office/drawing/2014/main" id="{C18FB21C-7196-4719-AC14-6E1856CD8074}"/>
              </a:ext>
            </a:extLst>
          </p:cNvPr>
          <p:cNvPicPr/>
          <p:nvPr/>
        </p:nvPicPr>
        <p:blipFill>
          <a:blip r:embed="rId3"/>
          <a:stretch>
            <a:fillRect/>
          </a:stretch>
        </p:blipFill>
        <p:spPr>
          <a:xfrm>
            <a:off x="5144129" y="3789000"/>
            <a:ext cx="1155901" cy="1364711"/>
          </a:xfrm>
          <a:prstGeom prst="rect">
            <a:avLst/>
          </a:prstGeom>
        </p:spPr>
      </p:pic>
      <p:pic>
        <p:nvPicPr>
          <p:cNvPr id="28" name="Picture 27">
            <a:extLst>
              <a:ext uri="{FF2B5EF4-FFF2-40B4-BE49-F238E27FC236}">
                <a16:creationId xmlns:a16="http://schemas.microsoft.com/office/drawing/2014/main" id="{3C0890D9-4D7E-41E6-B6F6-60FC6BE77D40}"/>
              </a:ext>
            </a:extLst>
          </p:cNvPr>
          <p:cNvPicPr/>
          <p:nvPr/>
        </p:nvPicPr>
        <p:blipFill>
          <a:blip r:embed="rId4"/>
          <a:stretch>
            <a:fillRect/>
          </a:stretch>
        </p:blipFill>
        <p:spPr>
          <a:xfrm>
            <a:off x="8760174" y="3456114"/>
            <a:ext cx="1270092" cy="1801592"/>
          </a:xfrm>
          <a:prstGeom prst="rect">
            <a:avLst/>
          </a:prstGeom>
        </p:spPr>
      </p:pic>
      <p:sp>
        <p:nvSpPr>
          <p:cNvPr id="23" name="TextBox 22">
            <a:extLst>
              <a:ext uri="{FF2B5EF4-FFF2-40B4-BE49-F238E27FC236}">
                <a16:creationId xmlns:a16="http://schemas.microsoft.com/office/drawing/2014/main" id="{86BBA299-9556-4AFE-98C9-CE9A41C67BAC}"/>
              </a:ext>
            </a:extLst>
          </p:cNvPr>
          <p:cNvSpPr txBox="1"/>
          <p:nvPr/>
        </p:nvSpPr>
        <p:spPr>
          <a:xfrm>
            <a:off x="3366254" y="3261899"/>
            <a:ext cx="5393921" cy="461665"/>
          </a:xfrm>
          <a:prstGeom prst="rect">
            <a:avLst/>
          </a:prstGeom>
          <a:noFill/>
        </p:spPr>
        <p:txBody>
          <a:bodyPr wrap="square" rtlCol="0">
            <a:spAutoFit/>
          </a:bodyPr>
          <a:lstStyle/>
          <a:p>
            <a:r>
              <a:rPr lang="en-US" sz="2400" dirty="0">
                <a:cs typeface="Times New Roman" panose="02020603050405020304" pitchFamily="18" charset="0"/>
              </a:rPr>
              <a:t>Trailblazers of Neurosurgery in Uganda</a:t>
            </a:r>
          </a:p>
        </p:txBody>
      </p:sp>
      <p:sp>
        <p:nvSpPr>
          <p:cNvPr id="24" name="TextBox 23">
            <a:extLst>
              <a:ext uri="{FF2B5EF4-FFF2-40B4-BE49-F238E27FC236}">
                <a16:creationId xmlns:a16="http://schemas.microsoft.com/office/drawing/2014/main" id="{15753358-EE02-4C02-A2E2-0E8023D140D8}"/>
              </a:ext>
            </a:extLst>
          </p:cNvPr>
          <p:cNvSpPr txBox="1"/>
          <p:nvPr/>
        </p:nvSpPr>
        <p:spPr>
          <a:xfrm>
            <a:off x="4391650" y="5151744"/>
            <a:ext cx="2643802" cy="1323439"/>
          </a:xfrm>
          <a:prstGeom prst="rect">
            <a:avLst/>
          </a:prstGeom>
          <a:noFill/>
        </p:spPr>
        <p:txBody>
          <a:bodyPr wrap="square" rtlCol="0">
            <a:spAutoFit/>
          </a:bodyPr>
          <a:lstStyle/>
          <a:p>
            <a:pPr algn="ctr"/>
            <a:r>
              <a:rPr lang="en-US" sz="2000" b="1" i="1" kern="100" dirty="0">
                <a:latin typeface="Times New Roman" panose="02020603050405020304" pitchFamily="18" charset="0"/>
                <a:ea typeface="Calibri" panose="020F0502020204030204" pitchFamily="34" charset="0"/>
                <a:cs typeface="Times New Roman" panose="02020603050405020304" pitchFamily="18" charset="0"/>
              </a:rPr>
              <a:t>Dr. </a:t>
            </a:r>
            <a:r>
              <a:rPr lang="en-US" sz="2000" b="1" i="1" kern="100" dirty="0" err="1">
                <a:latin typeface="Times New Roman" panose="02020603050405020304" pitchFamily="18" charset="0"/>
                <a:ea typeface="Calibri" panose="020F0502020204030204" pitchFamily="34" charset="0"/>
                <a:cs typeface="Times New Roman" panose="02020603050405020304" pitchFamily="18" charset="0"/>
              </a:rPr>
              <a:t>Adupa</a:t>
            </a:r>
            <a:r>
              <a:rPr lang="en-US" sz="2000" b="1"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2000" b="1" i="1" kern="100" dirty="0" err="1">
                <a:latin typeface="Times New Roman" panose="02020603050405020304" pitchFamily="18" charset="0"/>
                <a:ea typeface="Calibri" panose="020F0502020204030204" pitchFamily="34" charset="0"/>
                <a:cs typeface="Times New Roman" panose="02020603050405020304" pitchFamily="18" charset="0"/>
              </a:rPr>
              <a:t>Dhaffala</a:t>
            </a:r>
            <a:endParaRPr lang="en-US" sz="2000" b="1" kern="1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000" i="1" kern="100" dirty="0">
                <a:latin typeface="Times New Roman" panose="02020603050405020304" pitchFamily="18" charset="0"/>
                <a:ea typeface="Calibri" panose="020F0502020204030204" pitchFamily="34" charset="0"/>
                <a:cs typeface="Times New Roman" panose="02020603050405020304" pitchFamily="18" charset="0"/>
              </a:rPr>
              <a:t>Mulago National Referral Hospital; </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000" i="1" kern="100" dirty="0">
                <a:latin typeface="Times New Roman" panose="02020603050405020304" pitchFamily="18" charset="0"/>
                <a:ea typeface="Calibri" panose="020F0502020204030204" pitchFamily="34" charset="0"/>
                <a:cs typeface="Times New Roman" panose="02020603050405020304" pitchFamily="18" charset="0"/>
              </a:rPr>
              <a:t>-1999</a:t>
            </a:r>
            <a:endParaRPr lang="en-US" sz="20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47EECA68-1F79-4184-BCA5-587749F7C0DF}"/>
              </a:ext>
            </a:extLst>
          </p:cNvPr>
          <p:cNvSpPr txBox="1"/>
          <p:nvPr/>
        </p:nvSpPr>
        <p:spPr>
          <a:xfrm>
            <a:off x="7954532" y="5219148"/>
            <a:ext cx="2903839" cy="1015663"/>
          </a:xfrm>
          <a:prstGeom prst="rect">
            <a:avLst/>
          </a:prstGeom>
          <a:noFill/>
        </p:spPr>
        <p:txBody>
          <a:bodyPr wrap="square" rtlCol="0">
            <a:spAutoFit/>
          </a:bodyPr>
          <a:lstStyle/>
          <a:p>
            <a:pPr algn="ctr"/>
            <a:r>
              <a:rPr lang="en-US" sz="2000" b="1" i="1" dirty="0"/>
              <a:t>Dr. Peter </a:t>
            </a:r>
            <a:r>
              <a:rPr lang="en-US" sz="2000" b="1" i="1" dirty="0" err="1"/>
              <a:t>Sherpakov</a:t>
            </a:r>
            <a:endParaRPr lang="en-US" sz="2000" b="1" dirty="0"/>
          </a:p>
          <a:p>
            <a:pPr algn="ctr"/>
            <a:r>
              <a:rPr lang="en-US" sz="2000" i="1" dirty="0"/>
              <a:t>Mulago National Referral Hospital; 1994-2009</a:t>
            </a:r>
            <a:endParaRPr lang="en-US" sz="2000" dirty="0"/>
          </a:p>
        </p:txBody>
      </p:sp>
      <p:sp>
        <p:nvSpPr>
          <p:cNvPr id="2" name="TextBox 1">
            <a:extLst>
              <a:ext uri="{FF2B5EF4-FFF2-40B4-BE49-F238E27FC236}">
                <a16:creationId xmlns:a16="http://schemas.microsoft.com/office/drawing/2014/main" id="{A059DB62-A0BC-482F-8F26-688AAD0548BE}"/>
              </a:ext>
            </a:extLst>
          </p:cNvPr>
          <p:cNvSpPr txBox="1"/>
          <p:nvPr/>
        </p:nvSpPr>
        <p:spPr>
          <a:xfrm>
            <a:off x="534572" y="5145161"/>
            <a:ext cx="3460653" cy="1323439"/>
          </a:xfrm>
          <a:prstGeom prst="rect">
            <a:avLst/>
          </a:prstGeom>
          <a:noFill/>
        </p:spPr>
        <p:txBody>
          <a:bodyPr wrap="square" rtlCol="0">
            <a:spAutoFit/>
          </a:bodyPr>
          <a:lstStyle/>
          <a:p>
            <a:pPr algn="ctr"/>
            <a:r>
              <a:rPr lang="en-US" sz="2000" b="1" i="1" dirty="0"/>
              <a:t>Prof </a:t>
            </a:r>
            <a:r>
              <a:rPr lang="en-US" sz="2000" b="1" i="1" dirty="0" err="1"/>
              <a:t>Micheal</a:t>
            </a:r>
            <a:r>
              <a:rPr lang="en-US" sz="2000" b="1" i="1" dirty="0"/>
              <a:t>  </a:t>
            </a:r>
            <a:r>
              <a:rPr lang="en-US" sz="2000" b="1" i="1" dirty="0" err="1"/>
              <a:t>Kahwa</a:t>
            </a:r>
            <a:endParaRPr lang="en-US" sz="2000" b="1" dirty="0"/>
          </a:p>
          <a:p>
            <a:pPr algn="ctr"/>
            <a:r>
              <a:rPr lang="en-US" sz="2000" i="1" dirty="0"/>
              <a:t>Mbarara Regional Referral Hospital</a:t>
            </a:r>
            <a:endParaRPr lang="en-US" sz="2000" dirty="0"/>
          </a:p>
          <a:p>
            <a:pPr algn="ctr"/>
            <a:r>
              <a:rPr lang="en-US" sz="2000" i="1" dirty="0"/>
              <a:t> 1983 -1991</a:t>
            </a:r>
            <a:endParaRPr lang="en-US" sz="2000" dirty="0"/>
          </a:p>
        </p:txBody>
      </p:sp>
      <p:pic>
        <p:nvPicPr>
          <p:cNvPr id="5" name="Picture 4">
            <a:extLst>
              <a:ext uri="{FF2B5EF4-FFF2-40B4-BE49-F238E27FC236}">
                <a16:creationId xmlns:a16="http://schemas.microsoft.com/office/drawing/2014/main" id="{C1D1F457-35A5-4E06-84D0-40C3A50E8B1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7346" r="10996"/>
          <a:stretch/>
        </p:blipFill>
        <p:spPr>
          <a:xfrm>
            <a:off x="1215619" y="3723564"/>
            <a:ext cx="1759049" cy="1458384"/>
          </a:xfrm>
          <a:prstGeom prst="rect">
            <a:avLst/>
          </a:prstGeom>
        </p:spPr>
      </p:pic>
    </p:spTree>
    <p:extLst>
      <p:ext uri="{BB962C8B-B14F-4D97-AF65-F5344CB8AC3E}">
        <p14:creationId xmlns:p14="http://schemas.microsoft.com/office/powerpoint/2010/main" val="6561905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88B77B-DCB0-4DFD-B0C6-DD0759F7BA97}"/>
              </a:ext>
            </a:extLst>
          </p:cNvPr>
          <p:cNvSpPr>
            <a:spLocks noGrp="1"/>
          </p:cNvSpPr>
          <p:nvPr>
            <p:ph idx="1"/>
          </p:nvPr>
        </p:nvSpPr>
        <p:spPr>
          <a:xfrm>
            <a:off x="838200" y="284204"/>
            <a:ext cx="10515600" cy="6079525"/>
          </a:xfrm>
          <a:noFill/>
        </p:spPr>
        <p:txBody>
          <a:bodyPr/>
          <a:lstStyle/>
          <a:p>
            <a:pPr marL="0" indent="0" algn="ctr">
              <a:buNone/>
            </a:pPr>
            <a:r>
              <a:rPr lang="en-US" b="1" dirty="0"/>
              <a:t>   </a:t>
            </a:r>
            <a:r>
              <a:rPr lang="en-US" sz="3200" b="1" dirty="0">
                <a:highlight>
                  <a:srgbClr val="FFFF00"/>
                </a:highlight>
                <a:latin typeface="Times New Roman" panose="02020603050405020304" pitchFamily="18" charset="0"/>
                <a:cs typeface="Times New Roman" panose="02020603050405020304" pitchFamily="18" charset="0"/>
              </a:rPr>
              <a:t>Pioneers of Neurosurgery in Uganda</a:t>
            </a:r>
            <a:endParaRPr lang="en-US" sz="3200" dirty="0">
              <a:highlight>
                <a:srgbClr val="FFFF00"/>
              </a:highlight>
              <a:latin typeface="Times New Roman" panose="02020603050405020304" pitchFamily="18"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58926BFA-F5EE-4FB9-9C76-94E3BF6968F9}"/>
              </a:ext>
            </a:extLst>
          </p:cNvPr>
          <p:cNvPicPr/>
          <p:nvPr/>
        </p:nvPicPr>
        <p:blipFill rotWithShape="1">
          <a:blip r:embed="rId2"/>
          <a:srcRect l="6792" r="6291"/>
          <a:stretch/>
        </p:blipFill>
        <p:spPr bwMode="auto">
          <a:xfrm>
            <a:off x="685421" y="978954"/>
            <a:ext cx="1524601" cy="1724044"/>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DF694213-AE96-4B71-AA59-765CB7FD4ED5}"/>
              </a:ext>
            </a:extLst>
          </p:cNvPr>
          <p:cNvPicPr/>
          <p:nvPr/>
        </p:nvPicPr>
        <p:blipFill>
          <a:blip r:embed="rId3"/>
          <a:stretch>
            <a:fillRect/>
          </a:stretch>
        </p:blipFill>
        <p:spPr>
          <a:xfrm>
            <a:off x="5070230" y="894486"/>
            <a:ext cx="1524601" cy="1724044"/>
          </a:xfrm>
          <a:prstGeom prst="rect">
            <a:avLst/>
          </a:prstGeom>
        </p:spPr>
      </p:pic>
      <p:pic>
        <p:nvPicPr>
          <p:cNvPr id="6" name="Picture 5">
            <a:extLst>
              <a:ext uri="{FF2B5EF4-FFF2-40B4-BE49-F238E27FC236}">
                <a16:creationId xmlns:a16="http://schemas.microsoft.com/office/drawing/2014/main" id="{1B8F6EAA-9E93-4449-8A09-C7A296BE7704}"/>
              </a:ext>
            </a:extLst>
          </p:cNvPr>
          <p:cNvPicPr/>
          <p:nvPr/>
        </p:nvPicPr>
        <p:blipFill>
          <a:blip r:embed="rId4"/>
          <a:stretch>
            <a:fillRect/>
          </a:stretch>
        </p:blipFill>
        <p:spPr>
          <a:xfrm>
            <a:off x="7018637" y="4529883"/>
            <a:ext cx="1285103" cy="1569639"/>
          </a:xfrm>
          <a:prstGeom prst="rect">
            <a:avLst/>
          </a:prstGeom>
        </p:spPr>
      </p:pic>
      <p:pic>
        <p:nvPicPr>
          <p:cNvPr id="7" name="Picture 6">
            <a:extLst>
              <a:ext uri="{FF2B5EF4-FFF2-40B4-BE49-F238E27FC236}">
                <a16:creationId xmlns:a16="http://schemas.microsoft.com/office/drawing/2014/main" id="{FBB4F1BA-9C51-4102-A3A6-7485D6B2D7C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0481" y="4579183"/>
            <a:ext cx="1454322" cy="1410239"/>
          </a:xfrm>
          <a:prstGeom prst="rect">
            <a:avLst/>
          </a:prstGeom>
          <a:noFill/>
          <a:ln>
            <a:noFill/>
          </a:ln>
        </p:spPr>
      </p:pic>
      <p:sp>
        <p:nvSpPr>
          <p:cNvPr id="8" name="TextBox 7">
            <a:extLst>
              <a:ext uri="{FF2B5EF4-FFF2-40B4-BE49-F238E27FC236}">
                <a16:creationId xmlns:a16="http://schemas.microsoft.com/office/drawing/2014/main" id="{118204D1-50EC-422A-A223-726F6CAD3C1E}"/>
              </a:ext>
            </a:extLst>
          </p:cNvPr>
          <p:cNvSpPr txBox="1"/>
          <p:nvPr/>
        </p:nvSpPr>
        <p:spPr>
          <a:xfrm>
            <a:off x="112542" y="2706130"/>
            <a:ext cx="2535450" cy="2862322"/>
          </a:xfrm>
          <a:prstGeom prst="rect">
            <a:avLst/>
          </a:prstGeom>
          <a:noFill/>
        </p:spPr>
        <p:txBody>
          <a:bodyPr wrap="square" rtlCol="0">
            <a:spAutoFit/>
          </a:bodyPr>
          <a:lstStyle/>
          <a:p>
            <a:r>
              <a:rPr lang="en-US" sz="2000" b="1" i="1" dirty="0"/>
              <a:t>Prof. David Kitya </a:t>
            </a:r>
            <a:r>
              <a:rPr lang="en-US" sz="2000" i="1" dirty="0"/>
              <a:t>–Successfully Pioneered Neurosurgery in Regional Referral Hospitals;  clinical services, training, research and mobile services (Mbarara RRH; 2012)</a:t>
            </a:r>
            <a:endParaRPr lang="en-US" sz="2000" dirty="0"/>
          </a:p>
        </p:txBody>
      </p:sp>
      <p:sp>
        <p:nvSpPr>
          <p:cNvPr id="9" name="TextBox 8">
            <a:extLst>
              <a:ext uri="{FF2B5EF4-FFF2-40B4-BE49-F238E27FC236}">
                <a16:creationId xmlns:a16="http://schemas.microsoft.com/office/drawing/2014/main" id="{713FBB61-375C-4201-8EC1-698830FD221F}"/>
              </a:ext>
            </a:extLst>
          </p:cNvPr>
          <p:cNvSpPr txBox="1"/>
          <p:nvPr/>
        </p:nvSpPr>
        <p:spPr>
          <a:xfrm>
            <a:off x="3716554" y="2631922"/>
            <a:ext cx="4034744" cy="923330"/>
          </a:xfrm>
          <a:prstGeom prst="rect">
            <a:avLst/>
          </a:prstGeom>
          <a:noFill/>
        </p:spPr>
        <p:txBody>
          <a:bodyPr wrap="square" rtlCol="0">
            <a:spAutoFit/>
          </a:bodyPr>
          <a:lstStyle/>
          <a:p>
            <a:pPr algn="ctr"/>
            <a:r>
              <a:rPr lang="en-US" b="1" i="1" dirty="0"/>
              <a:t>Dr. John </a:t>
            </a:r>
            <a:r>
              <a:rPr lang="en-US" b="1" i="1" dirty="0" err="1"/>
              <a:t>Mugamba</a:t>
            </a:r>
            <a:r>
              <a:rPr lang="en-US" b="1" i="1" dirty="0"/>
              <a:t> </a:t>
            </a:r>
            <a:r>
              <a:rPr lang="en-US" i="1" dirty="0"/>
              <a:t>– First Ugandan </a:t>
            </a:r>
            <a:r>
              <a:rPr lang="en-US" i="1" dirty="0" err="1"/>
              <a:t>Paediatric</a:t>
            </a:r>
            <a:r>
              <a:rPr lang="en-US" i="1" dirty="0"/>
              <a:t> Neurosurgeon (CURE Hospital, </a:t>
            </a:r>
            <a:r>
              <a:rPr lang="en-US" i="1" dirty="0" err="1"/>
              <a:t>Mbale</a:t>
            </a:r>
            <a:r>
              <a:rPr lang="en-US" i="1" dirty="0"/>
              <a:t>; 2005)</a:t>
            </a:r>
            <a:endParaRPr lang="en-US" dirty="0"/>
          </a:p>
        </p:txBody>
      </p:sp>
      <p:sp>
        <p:nvSpPr>
          <p:cNvPr id="10" name="TextBox 9">
            <a:extLst>
              <a:ext uri="{FF2B5EF4-FFF2-40B4-BE49-F238E27FC236}">
                <a16:creationId xmlns:a16="http://schemas.microsoft.com/office/drawing/2014/main" id="{E7301DBF-07FE-4E94-BA2D-EB2D72495B6B}"/>
              </a:ext>
            </a:extLst>
          </p:cNvPr>
          <p:cNvSpPr txBox="1"/>
          <p:nvPr/>
        </p:nvSpPr>
        <p:spPr>
          <a:xfrm>
            <a:off x="2615341" y="3797777"/>
            <a:ext cx="5690888" cy="400110"/>
          </a:xfrm>
          <a:prstGeom prst="rect">
            <a:avLst/>
          </a:prstGeom>
          <a:solidFill>
            <a:srgbClr val="FFFF00"/>
          </a:solid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Patrons of Neurosurgery in Uganda</a:t>
            </a:r>
            <a:endParaRPr lang="en-US" sz="2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32E39F2-AEE8-4E26-8174-5C9F9192C55C}"/>
              </a:ext>
            </a:extLst>
          </p:cNvPr>
          <p:cNvSpPr txBox="1"/>
          <p:nvPr/>
        </p:nvSpPr>
        <p:spPr>
          <a:xfrm>
            <a:off x="4187995" y="4165816"/>
            <a:ext cx="2878352" cy="2308324"/>
          </a:xfrm>
          <a:prstGeom prst="rect">
            <a:avLst/>
          </a:prstGeom>
          <a:noFill/>
        </p:spPr>
        <p:txBody>
          <a:bodyPr wrap="square" rtlCol="0">
            <a:spAutoFit/>
          </a:bodyPr>
          <a:lstStyle/>
          <a:p>
            <a:r>
              <a:rPr lang="en-US" b="1" i="1" dirty="0"/>
              <a:t>Prof. Michael Haglund </a:t>
            </a:r>
            <a:r>
              <a:rPr lang="en-US" i="1" dirty="0"/>
              <a:t>– Established the Duke University – Mulago (2007)/Mbarara (2016) Neurosurgery Collaboration; Current Patron of NSU and supports training and research</a:t>
            </a:r>
            <a:endParaRPr lang="en-US" dirty="0"/>
          </a:p>
        </p:txBody>
      </p:sp>
      <p:sp>
        <p:nvSpPr>
          <p:cNvPr id="13" name="TextBox 12">
            <a:extLst>
              <a:ext uri="{FF2B5EF4-FFF2-40B4-BE49-F238E27FC236}">
                <a16:creationId xmlns:a16="http://schemas.microsoft.com/office/drawing/2014/main" id="{9A73EACC-A04F-4727-A677-22353E8CDE24}"/>
              </a:ext>
            </a:extLst>
          </p:cNvPr>
          <p:cNvSpPr txBox="1"/>
          <p:nvPr/>
        </p:nvSpPr>
        <p:spPr>
          <a:xfrm>
            <a:off x="8475448" y="4318782"/>
            <a:ext cx="2878352" cy="1938992"/>
          </a:xfrm>
          <a:prstGeom prst="rect">
            <a:avLst/>
          </a:prstGeom>
          <a:noFill/>
        </p:spPr>
        <p:txBody>
          <a:bodyPr wrap="square" rtlCol="0">
            <a:spAutoFit/>
          </a:bodyPr>
          <a:lstStyle/>
          <a:p>
            <a:pPr algn="ctr"/>
            <a:r>
              <a:rPr lang="en-US" sz="2000" b="1" i="1" dirty="0"/>
              <a:t>Prof. Benjamin Warf </a:t>
            </a:r>
            <a:r>
              <a:rPr lang="en-US" sz="2000" i="1" dirty="0"/>
              <a:t>– Founded CURE Children’s Hospital, </a:t>
            </a:r>
            <a:r>
              <a:rPr lang="en-US" sz="2000" i="1" dirty="0" err="1"/>
              <a:t>Mbale</a:t>
            </a:r>
            <a:r>
              <a:rPr lang="en-US" sz="2000" i="1" dirty="0"/>
              <a:t> in collaboration with CURE International; 2000</a:t>
            </a:r>
            <a:endParaRPr lang="en-US" sz="2000" dirty="0"/>
          </a:p>
          <a:p>
            <a:pPr algn="ctr"/>
            <a:r>
              <a:rPr lang="en-US" sz="2000" i="1" dirty="0"/>
              <a:t>Supported training</a:t>
            </a:r>
            <a:endParaRPr lang="en-US" sz="2000" dirty="0"/>
          </a:p>
        </p:txBody>
      </p:sp>
      <p:pic>
        <p:nvPicPr>
          <p:cNvPr id="12" name="Picture 11">
            <a:extLst>
              <a:ext uri="{FF2B5EF4-FFF2-40B4-BE49-F238E27FC236}">
                <a16:creationId xmlns:a16="http://schemas.microsoft.com/office/drawing/2014/main" id="{EFB4DD38-FA74-451D-BDF3-697759386585}"/>
              </a:ext>
            </a:extLst>
          </p:cNvPr>
          <p:cNvPicPr/>
          <p:nvPr/>
        </p:nvPicPr>
        <p:blipFill>
          <a:blip r:embed="rId6"/>
          <a:stretch>
            <a:fillRect/>
          </a:stretch>
        </p:blipFill>
        <p:spPr>
          <a:xfrm>
            <a:off x="8847438" y="997489"/>
            <a:ext cx="1668805" cy="1634433"/>
          </a:xfrm>
          <a:prstGeom prst="rect">
            <a:avLst/>
          </a:prstGeom>
        </p:spPr>
      </p:pic>
      <p:sp>
        <p:nvSpPr>
          <p:cNvPr id="2" name="TextBox 1">
            <a:extLst>
              <a:ext uri="{FF2B5EF4-FFF2-40B4-BE49-F238E27FC236}">
                <a16:creationId xmlns:a16="http://schemas.microsoft.com/office/drawing/2014/main" id="{9EFA0073-6EFD-41E5-A5E5-B66342DA9A1C}"/>
              </a:ext>
            </a:extLst>
          </p:cNvPr>
          <p:cNvSpPr txBox="1"/>
          <p:nvPr/>
        </p:nvSpPr>
        <p:spPr>
          <a:xfrm>
            <a:off x="8475447" y="2576386"/>
            <a:ext cx="3453955" cy="1394997"/>
          </a:xfrm>
          <a:prstGeom prst="rect">
            <a:avLst/>
          </a:prstGeom>
          <a:noFill/>
        </p:spPr>
        <p:txBody>
          <a:bodyPr wrap="square" rtlCol="0">
            <a:spAutoFit/>
          </a:bodyPr>
          <a:lstStyle/>
          <a:p>
            <a:pPr algn="ctr">
              <a:lnSpc>
                <a:spcPct val="107000"/>
              </a:lnSpc>
              <a:spcAft>
                <a:spcPts val="800"/>
              </a:spcAft>
            </a:pPr>
            <a:r>
              <a:rPr lang="en-US" sz="2000" b="1" i="1" kern="100" dirty="0">
                <a:ea typeface="Calibri" panose="020F0502020204030204" pitchFamily="34" charset="0"/>
                <a:cs typeface="Times New Roman" panose="02020603050405020304" pitchFamily="18" charset="0"/>
              </a:rPr>
              <a:t>Dr. Michael </a:t>
            </a:r>
            <a:r>
              <a:rPr lang="en-US" sz="2000" b="1" i="1" kern="100" dirty="0" err="1">
                <a:ea typeface="Calibri" panose="020F0502020204030204" pitchFamily="34" charset="0"/>
                <a:cs typeface="Times New Roman" panose="02020603050405020304" pitchFamily="18" charset="0"/>
              </a:rPr>
              <a:t>Muhumuza</a:t>
            </a:r>
            <a:r>
              <a:rPr lang="en-US" sz="2000" b="1" i="1" kern="100" dirty="0">
                <a:ea typeface="Calibri" panose="020F0502020204030204" pitchFamily="34" charset="0"/>
                <a:cs typeface="Times New Roman" panose="02020603050405020304" pitchFamily="18" charset="0"/>
              </a:rPr>
              <a:t> </a:t>
            </a:r>
            <a:r>
              <a:rPr lang="en-US" sz="2000" i="1" kern="100" dirty="0">
                <a:ea typeface="Calibri" panose="020F0502020204030204" pitchFamily="34" charset="0"/>
                <a:cs typeface="Times New Roman" panose="02020603050405020304" pitchFamily="18" charset="0"/>
              </a:rPr>
              <a:t>– Pioneered the First Neurosurgery Training Program in Uganda (Mulago NRH; 2007)</a:t>
            </a:r>
            <a:endParaRPr lang="en-US" sz="2000" kern="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7549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1204</TotalTime>
  <Words>2270</Words>
  <Application>Microsoft Office PowerPoint</Application>
  <PresentationFormat>Widescreen</PresentationFormat>
  <Paragraphs>244</Paragraphs>
  <Slides>54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54</vt:i4>
      </vt:variant>
    </vt:vector>
  </HeadingPairs>
  <TitlesOfParts>
    <vt:vector size="63" baseType="lpstr">
      <vt:lpstr>Aptos Display</vt:lpstr>
      <vt:lpstr>Arial</vt:lpstr>
      <vt:lpstr>Arial Narrow</vt:lpstr>
      <vt:lpstr>Bell MT</vt:lpstr>
      <vt:lpstr>Calibri</vt:lpstr>
      <vt:lpstr>Calibri Light</vt:lpstr>
      <vt:lpstr>Times New Roman</vt:lpstr>
      <vt:lpstr>Wingdings</vt:lpstr>
      <vt:lpstr>Retrospect</vt:lpstr>
      <vt:lpstr>Neurosurgery in Uganda</vt:lpstr>
      <vt:lpstr>History Of Neurosurgery In Uganda</vt:lpstr>
      <vt:lpstr>PowerPoint Presentation</vt:lpstr>
      <vt:lpstr>PowerPoint Presentation</vt:lpstr>
      <vt:lpstr>PowerPoint Presentation</vt:lpstr>
      <vt:lpstr>Distribution of surgeons in Uganda</vt:lpstr>
      <vt:lpstr>Distribution of Neurosurgeons in Uganda</vt:lpstr>
      <vt:lpstr>PowerPoint Presentation</vt:lpstr>
      <vt:lpstr>PowerPoint Presentation</vt:lpstr>
      <vt:lpstr>First Neurosurgeons to train in Uganda </vt:lpstr>
      <vt:lpstr>Historical Challenges during the Development Neurosurgery </vt:lpstr>
      <vt:lpstr>Historical Challenges during the Development Neurosurgery </vt:lpstr>
      <vt:lpstr>PowerPoint Presentation</vt:lpstr>
      <vt:lpstr>PowerPoint Presentation</vt:lpstr>
      <vt:lpstr>PowerPoint Presentation</vt:lpstr>
      <vt:lpstr>PowerPoint Presentation</vt:lpstr>
      <vt:lpstr>Current State Of Neurosurgery In Uganda </vt:lpstr>
      <vt:lpstr>PowerPoint Presentation</vt:lpstr>
      <vt:lpstr>PowerPoint Presentation</vt:lpstr>
      <vt:lpstr>The Volume</vt:lpstr>
      <vt:lpstr>PowerPoint Presentation</vt:lpstr>
      <vt:lpstr>PowerPoint Presentation</vt:lpstr>
      <vt:lpstr>Some of the Neurosurgical Conditions We Treat</vt:lpstr>
      <vt:lpstr>Continuation</vt:lpstr>
      <vt:lpstr>Other core stake holders in service delivery present</vt:lpstr>
      <vt:lpstr>C-ARM</vt:lpstr>
      <vt:lpstr>PowerPoint Presentation</vt:lpstr>
      <vt:lpstr>PowerPoint Presentation</vt:lpstr>
      <vt:lpstr>Diagnostic Services</vt:lpstr>
      <vt:lpstr>PowerPoint Presentation</vt:lpstr>
      <vt:lpstr>PowerPoint Presentation</vt:lpstr>
      <vt:lpstr>Landscape for neurosurgery training in Uganda</vt:lpstr>
      <vt:lpstr>Products</vt:lpstr>
      <vt:lpstr>Research and Innovation</vt:lpstr>
      <vt:lpstr>Continuation</vt:lpstr>
      <vt:lpstr>PowerPoint Presentation</vt:lpstr>
      <vt:lpstr>PowerPoint Presentation</vt:lpstr>
      <vt:lpstr>PowerPoint Presentation</vt:lpstr>
      <vt:lpstr>Innovations</vt:lpstr>
      <vt:lpstr>Innovation in Training</vt:lpstr>
      <vt:lpstr>Other Innovations</vt:lpstr>
      <vt:lpstr>Challenges</vt:lpstr>
      <vt:lpstr>FUTURE OF NEUROSURGERY IN UGANDA </vt:lpstr>
      <vt:lpstr>PowerPoint Presentation</vt:lpstr>
      <vt:lpstr>PowerPoint Presentation</vt:lpstr>
      <vt:lpstr>PowerPoint Presentation</vt:lpstr>
      <vt:lpstr>PowerPoint Presentation</vt:lpstr>
      <vt:lpstr>PowerPoint Presentation</vt:lpstr>
      <vt:lpstr>PowerPoint Presentation</vt:lpstr>
      <vt:lpstr>Conclusion</vt:lpstr>
      <vt:lpstr>Words of wisdom</vt:lpstr>
      <vt:lpstr>Word of reciprocal appreciation of MBUMSA</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193</cp:revision>
  <dcterms:created xsi:type="dcterms:W3CDTF">2024-03-26T09:43:00Z</dcterms:created>
  <dcterms:modified xsi:type="dcterms:W3CDTF">2024-04-16T11:32:04Z</dcterms:modified>
</cp:coreProperties>
</file>